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435" r:id="rId2"/>
    <p:sldId id="258" r:id="rId3"/>
    <p:sldId id="260" r:id="rId4"/>
    <p:sldId id="2440" r:id="rId5"/>
    <p:sldId id="259" r:id="rId6"/>
    <p:sldId id="2439" r:id="rId7"/>
    <p:sldId id="262" r:id="rId8"/>
    <p:sldId id="2451" r:id="rId9"/>
    <p:sldId id="2442" r:id="rId10"/>
    <p:sldId id="2443" r:id="rId11"/>
    <p:sldId id="2450" r:id="rId12"/>
    <p:sldId id="2444" r:id="rId13"/>
    <p:sldId id="2445" r:id="rId14"/>
    <p:sldId id="2446" r:id="rId15"/>
    <p:sldId id="2449" r:id="rId16"/>
    <p:sldId id="2447" r:id="rId17"/>
    <p:sldId id="2448" r:id="rId18"/>
    <p:sldId id="2436" r:id="rId19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2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E710E86-E201-E04F-B5A8-D829E186C84C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0134374-BD2F-DF48-BA21-3238D536695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08380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8204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7308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19893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228B34ED-4CDD-41C9-90F7-D768D5559A6F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660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0804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38655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6398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093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2168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9908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3660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28B34ED-4CDD-41C9-90F7-D768D5559A6F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2971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82448-D5BE-D147-A387-29B71CBCA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2450BA-F7E5-114D-AE5C-6AA3E9015A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49FA6-79A4-F944-A1BA-3738F5E7A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29F2-9779-FA47-B38B-433D2AFCB6D1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98D65-41DE-5849-8A1B-A802CB41D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5012F-775C-0545-8A4C-42442635D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9D7B-6655-A14D-B218-7F4AF9EE436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4143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2D596-551D-B449-A817-383CE51AC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6111E-E2F6-194F-A181-F51365F6A8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62661-EBC4-FD48-8484-1A20C8A67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29F2-9779-FA47-B38B-433D2AFCB6D1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09920-5753-F643-B57E-7D50DAC8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D26FF-06C4-F848-87A2-5FF490E00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9D7B-6655-A14D-B218-7F4AF9EE436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78513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7C689-ED8F-FB40-8E13-9096A2330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18854-D6EE-F447-8D65-D1B45FDB5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9D214-3317-284C-AB42-250F5F7A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29F2-9779-FA47-B38B-433D2AFCB6D1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D3C24-1279-214E-8ECD-ED47B5EFB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E1E09-7F4B-6C4A-9CAB-CD4947AFC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9D7B-6655-A14D-B218-7F4AF9EE436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79358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F8854-C6D7-1247-BCE5-3D1A582E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945A-A87E-D942-8237-C4A27E7F5C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1C40B9-BC2D-6A41-964E-B9FBD13049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1573D2-6C82-954B-BBA8-46EE85426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29F2-9779-FA47-B38B-433D2AFCB6D1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2F6916-9AF8-4D48-9AE2-5EEB646B0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1D424-00D7-6F4E-B1A5-3C0F60163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9D7B-6655-A14D-B218-7F4AF9EE436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15261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C84FE-6AD6-7B43-9F02-7D3C8D874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BAA650-0839-234A-8113-B5933B0F4A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B0E00B-E0F8-B349-80E1-443BCF0F6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B831B7-8A60-FC44-986F-ED5546C45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70FBC-09A4-8941-8241-E1C10C733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2453F9-7122-354B-BB3C-AEBA3A0A2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29F2-9779-FA47-B38B-433D2AFCB6D1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485592-9257-AC4C-89B5-D040BA3F9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E8A096-7594-C044-A9A9-CDD35C417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9D7B-6655-A14D-B218-7F4AF9EE436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48734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63C63-E54A-7745-B747-60933A1AA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5FB522-B855-2F41-9C76-3C0281026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29F2-9779-FA47-B38B-433D2AFCB6D1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150E34-C3B0-2645-9449-66190D79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ED34A2-A5D9-3640-A61F-8521BA666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9D7B-6655-A14D-B218-7F4AF9EE436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196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36C48F-88B1-CA4E-8D8B-9FF067ED1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29F2-9779-FA47-B38B-433D2AFCB6D1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F44CA7-C3CC-1548-B4CE-E65A47A2F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54AB0-F10D-E54F-9CA1-E5E871193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9D7B-6655-A14D-B218-7F4AF9EE436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81690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6D477-DA46-6C4D-9A4F-A6C1A94DC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E8379-1D01-AF46-A49B-52DDD857D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A9215-7527-6842-817B-B9BFD8AC5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DF885-1977-6C42-806D-4AF9BA88D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29F2-9779-FA47-B38B-433D2AFCB6D1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51ED8-D058-FE40-80A0-2F08EC614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916995-5BEA-8045-9E27-425504E36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9D7B-6655-A14D-B218-7F4AF9EE436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9288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5DBEF-3B37-5144-9F4A-454F78CA5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495D3-B53F-FF43-BB88-87F790419C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B60ED-5945-4243-AEF4-8A7B8EA54B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1163C6-9914-0243-B5D2-9BBB7F5CD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29F2-9779-FA47-B38B-433D2AFCB6D1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A4AE11-AA0B-C148-9DE6-14DDCC6ED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2B6BD-3C54-B341-9363-1431887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9D7B-6655-A14D-B218-7F4AF9EE436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16900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B8718-427E-F44A-BDFF-4FFEF5A9E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6CC8E4-8522-C842-97AF-11C43232A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083B6-A903-304B-B448-5EE5DF0DE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29F2-9779-FA47-B38B-433D2AFCB6D1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564BD-72BE-7043-A7F5-0D8B6E7BD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8184C-492C-4649-8D75-7E281460B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9D7B-6655-A14D-B218-7F4AF9EE436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80956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22FB9-511E-2F46-9F12-007B019CC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AAE2A9-E6AB-A249-AD22-23EE3B328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52B86-455F-6448-A17E-FF31EBEC4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929F2-9779-FA47-B38B-433D2AFCB6D1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94637-3122-4B44-8DE1-CD07D259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E6256-87A1-DD40-9625-5E20EFC99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79D7B-6655-A14D-B218-7F4AF9EE436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15131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1219AD9-34B1-4C27-8648-E7D7C69C07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2365" y="3013675"/>
            <a:ext cx="10787270" cy="830649"/>
          </a:xfrm>
        </p:spPr>
        <p:txBody>
          <a:bodyPr rtlCol="0" anchor="ctr"/>
          <a:lstStyle>
            <a:lvl1pPr algn="ctr">
              <a:defRPr sz="6000" spc="3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HAGA CLIC PARA MODIFICAR EL TÍTULO DEL PATRÓN</a:t>
            </a:r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40849B93-E2CE-4654-9EC7-7DFA141A55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70275" y="3890624"/>
            <a:ext cx="5251450" cy="365125"/>
          </a:xfr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2400" spc="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84110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ivisor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912AA41C-A030-4521-8130-6A8E4543F27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4242487 w 6096000"/>
              <a:gd name="connsiteY2" fmla="*/ 6833286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4242487" y="6833286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3C356F-E483-4AFD-856C-13BB8E8A560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4209064"/>
            <a:ext cx="5251450" cy="365125"/>
          </a:xfrm>
        </p:spPr>
        <p:txBody>
          <a:bodyPr rtlCol="0" anchor="ctr"/>
          <a:lstStyle>
            <a:lvl1pPr marL="0" indent="0">
              <a:lnSpc>
                <a:spcPct val="100000"/>
              </a:lnSpc>
              <a:buNone/>
              <a:defRPr sz="24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9732E-D749-40DD-8365-050285187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88F55E23-C4CC-4E9B-80F4-C4BEA6E2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ABA725B-4BCB-1D48-9C5D-46706B187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2520779"/>
            <a:ext cx="5251450" cy="1661297"/>
          </a:xfrm>
        </p:spPr>
        <p:txBody>
          <a:bodyPr rtlCol="0" anchor="ctr"/>
          <a:lstStyle>
            <a:lvl1pPr algn="l">
              <a:defRPr sz="6000" spc="300"/>
            </a:lvl1pPr>
          </a:lstStyle>
          <a:p>
            <a:pPr rtl="0"/>
            <a:r>
              <a:rPr lang="es-ES" noProof="0" dirty="0"/>
              <a:t>HAGA CLIC PARA MODIFICAR EL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11605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, subtítulo, imagen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2279" y="365125"/>
            <a:ext cx="4018722" cy="573989"/>
          </a:xfrm>
        </p:spPr>
        <p:txBody>
          <a:bodyPr lIns="0" rIns="0" rtlCol="0">
            <a:noAutofit/>
          </a:bodyPr>
          <a:lstStyle>
            <a:lvl1pPr algn="l">
              <a:defRPr sz="3200" spc="300"/>
            </a:lvl1pPr>
          </a:lstStyle>
          <a:p>
            <a:pPr rtl="0"/>
            <a:r>
              <a:rPr lang="es-ES" noProof="0" dirty="0"/>
              <a:t>TÍTULO DE LA DIAPOSITIVA AQUÍ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792279" y="1625512"/>
            <a:ext cx="4018722" cy="4636392"/>
          </a:xfrm>
        </p:spPr>
        <p:txBody>
          <a:bodyPr lIns="0" rIns="0" rtlCol="0">
            <a:normAutofit/>
          </a:bodyPr>
          <a:lstStyle>
            <a:lvl1pPr>
              <a:lnSpc>
                <a:spcPct val="150000"/>
              </a:lnSpc>
              <a:spcBef>
                <a:spcPts val="500"/>
              </a:spcBef>
              <a:defRPr sz="1600"/>
            </a:lvl1pPr>
            <a:lvl2pPr>
              <a:lnSpc>
                <a:spcPct val="150000"/>
              </a:lnSpc>
              <a:spcBef>
                <a:spcPts val="500"/>
              </a:spcBef>
              <a:defRPr sz="1400"/>
            </a:lvl2pPr>
            <a:lvl3pPr>
              <a:lnSpc>
                <a:spcPct val="150000"/>
              </a:lnSpc>
              <a:spcBef>
                <a:spcPts val="500"/>
              </a:spcBef>
              <a:defRPr sz="1400"/>
            </a:lvl3pPr>
            <a:lvl4pPr>
              <a:lnSpc>
                <a:spcPct val="150000"/>
              </a:lnSpc>
              <a:spcBef>
                <a:spcPts val="500"/>
              </a:spcBef>
              <a:defRPr sz="1200"/>
            </a:lvl4pPr>
            <a:lvl5pPr>
              <a:lnSpc>
                <a:spcPct val="150000"/>
              </a:lnSpc>
              <a:spcBef>
                <a:spcPts val="500"/>
              </a:spcBef>
              <a:defRPr sz="1200"/>
            </a:lvl5pPr>
          </a:lstStyle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3" name="Marcador de posición de imagen 52">
            <a:extLst>
              <a:ext uri="{FF2B5EF4-FFF2-40B4-BE49-F238E27FC236}">
                <a16:creationId xmlns:a16="http://schemas.microsoft.com/office/drawing/2014/main" id="{86917B65-8F50-454E-AF7E-D53FE2DE8F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19878"/>
            <a:ext cx="7406905" cy="6866810"/>
          </a:xfrm>
          <a:custGeom>
            <a:avLst/>
            <a:gdLst>
              <a:gd name="connsiteX0" fmla="*/ 1312985 w 5251939"/>
              <a:gd name="connsiteY0" fmla="*/ 0 h 4878432"/>
              <a:gd name="connsiteX1" fmla="*/ 1975340 w 5251939"/>
              <a:gd name="connsiteY1" fmla="*/ 0 h 4878432"/>
              <a:gd name="connsiteX2" fmla="*/ 1975340 w 5251939"/>
              <a:gd name="connsiteY2" fmla="*/ 982231 h 4878432"/>
              <a:gd name="connsiteX3" fmla="*/ 2648832 w 5251939"/>
              <a:gd name="connsiteY3" fmla="*/ 982231 h 4878432"/>
              <a:gd name="connsiteX4" fmla="*/ 2648832 w 5251939"/>
              <a:gd name="connsiteY4" fmla="*/ 1148083 h 4878432"/>
              <a:gd name="connsiteX5" fmla="*/ 3328771 w 5251939"/>
              <a:gd name="connsiteY5" fmla="*/ 1148083 h 4878432"/>
              <a:gd name="connsiteX6" fmla="*/ 3328771 w 5251939"/>
              <a:gd name="connsiteY6" fmla="*/ 0 h 4878432"/>
              <a:gd name="connsiteX7" fmla="*/ 4572000 w 5251939"/>
              <a:gd name="connsiteY7" fmla="*/ 0 h 4878432"/>
              <a:gd name="connsiteX8" fmla="*/ 4572000 w 5251939"/>
              <a:gd name="connsiteY8" fmla="*/ 1000460 h 4878432"/>
              <a:gd name="connsiteX9" fmla="*/ 5251939 w 5251939"/>
              <a:gd name="connsiteY9" fmla="*/ 1000460 h 4878432"/>
              <a:gd name="connsiteX10" fmla="*/ 5251939 w 5251939"/>
              <a:gd name="connsiteY10" fmla="*/ 4279967 h 4878432"/>
              <a:gd name="connsiteX11" fmla="*/ 4572000 w 5251939"/>
              <a:gd name="connsiteY11" fmla="*/ 4279967 h 4878432"/>
              <a:gd name="connsiteX12" fmla="*/ 4572000 w 5251939"/>
              <a:gd name="connsiteY12" fmla="*/ 4878432 h 4878432"/>
              <a:gd name="connsiteX13" fmla="*/ 4570834 w 5251939"/>
              <a:gd name="connsiteY13" fmla="*/ 4878432 h 4878432"/>
              <a:gd name="connsiteX14" fmla="*/ 4570834 w 5251939"/>
              <a:gd name="connsiteY14" fmla="*/ 3563909 h 4878432"/>
              <a:gd name="connsiteX15" fmla="*/ 3890895 w 5251939"/>
              <a:gd name="connsiteY15" fmla="*/ 3563909 h 4878432"/>
              <a:gd name="connsiteX16" fmla="*/ 3890895 w 5251939"/>
              <a:gd name="connsiteY16" fmla="*/ 4878432 h 4878432"/>
              <a:gd name="connsiteX17" fmla="*/ 3297114 w 5251939"/>
              <a:gd name="connsiteY17" fmla="*/ 4878432 h 4878432"/>
              <a:gd name="connsiteX18" fmla="*/ 3297114 w 5251939"/>
              <a:gd name="connsiteY18" fmla="*/ 3911406 h 4878432"/>
              <a:gd name="connsiteX19" fmla="*/ 2617175 w 5251939"/>
              <a:gd name="connsiteY19" fmla="*/ 3911406 h 4878432"/>
              <a:gd name="connsiteX20" fmla="*/ 2617175 w 5251939"/>
              <a:gd name="connsiteY20" fmla="*/ 4324451 h 4878432"/>
              <a:gd name="connsiteX21" fmla="*/ 1968893 w 5251939"/>
              <a:gd name="connsiteY21" fmla="*/ 4324451 h 4878432"/>
              <a:gd name="connsiteX22" fmla="*/ 1968893 w 5251939"/>
              <a:gd name="connsiteY22" fmla="*/ 4878432 h 4878432"/>
              <a:gd name="connsiteX23" fmla="*/ 1312985 w 5251939"/>
              <a:gd name="connsiteY23" fmla="*/ 4878432 h 4878432"/>
              <a:gd name="connsiteX24" fmla="*/ 1312985 w 5251939"/>
              <a:gd name="connsiteY24" fmla="*/ 4324451 h 4878432"/>
              <a:gd name="connsiteX25" fmla="*/ 642230 w 5251939"/>
              <a:gd name="connsiteY25" fmla="*/ 4324451 h 4878432"/>
              <a:gd name="connsiteX26" fmla="*/ 642230 w 5251939"/>
              <a:gd name="connsiteY26" fmla="*/ 3624890 h 4878432"/>
              <a:gd name="connsiteX27" fmla="*/ 0 w 5251939"/>
              <a:gd name="connsiteY27" fmla="*/ 3624890 h 4878432"/>
              <a:gd name="connsiteX28" fmla="*/ 0 w 5251939"/>
              <a:gd name="connsiteY28" fmla="*/ 375409 h 4878432"/>
              <a:gd name="connsiteX29" fmla="*/ 633046 w 5251939"/>
              <a:gd name="connsiteY29" fmla="*/ 375409 h 4878432"/>
              <a:gd name="connsiteX30" fmla="*/ 633046 w 5251939"/>
              <a:gd name="connsiteY30" fmla="*/ 1379096 h 4878432"/>
              <a:gd name="connsiteX31" fmla="*/ 1312985 w 5251939"/>
              <a:gd name="connsiteY31" fmla="*/ 1379096 h 4878432"/>
              <a:gd name="connsiteX0" fmla="*/ 1312985 w 5251939"/>
              <a:gd name="connsiteY0" fmla="*/ 0 h 4878432"/>
              <a:gd name="connsiteX1" fmla="*/ 1975340 w 5251939"/>
              <a:gd name="connsiteY1" fmla="*/ 0 h 4878432"/>
              <a:gd name="connsiteX2" fmla="*/ 1975340 w 5251939"/>
              <a:gd name="connsiteY2" fmla="*/ 982231 h 4878432"/>
              <a:gd name="connsiteX3" fmla="*/ 2648832 w 5251939"/>
              <a:gd name="connsiteY3" fmla="*/ 982231 h 4878432"/>
              <a:gd name="connsiteX4" fmla="*/ 2648832 w 5251939"/>
              <a:gd name="connsiteY4" fmla="*/ 1148083 h 4878432"/>
              <a:gd name="connsiteX5" fmla="*/ 3328771 w 5251939"/>
              <a:gd name="connsiteY5" fmla="*/ 1148083 h 4878432"/>
              <a:gd name="connsiteX6" fmla="*/ 3328771 w 5251939"/>
              <a:gd name="connsiteY6" fmla="*/ 0 h 4878432"/>
              <a:gd name="connsiteX7" fmla="*/ 4572000 w 5251939"/>
              <a:gd name="connsiteY7" fmla="*/ 0 h 4878432"/>
              <a:gd name="connsiteX8" fmla="*/ 4572000 w 5251939"/>
              <a:gd name="connsiteY8" fmla="*/ 1000460 h 4878432"/>
              <a:gd name="connsiteX9" fmla="*/ 5251939 w 5251939"/>
              <a:gd name="connsiteY9" fmla="*/ 1000460 h 4878432"/>
              <a:gd name="connsiteX10" fmla="*/ 5251939 w 5251939"/>
              <a:gd name="connsiteY10" fmla="*/ 4279967 h 4878432"/>
              <a:gd name="connsiteX11" fmla="*/ 4572000 w 5251939"/>
              <a:gd name="connsiteY11" fmla="*/ 4279967 h 4878432"/>
              <a:gd name="connsiteX12" fmla="*/ 4572000 w 5251939"/>
              <a:gd name="connsiteY12" fmla="*/ 4878432 h 4878432"/>
              <a:gd name="connsiteX13" fmla="*/ 4570834 w 5251939"/>
              <a:gd name="connsiteY13" fmla="*/ 3563909 h 4878432"/>
              <a:gd name="connsiteX14" fmla="*/ 3890895 w 5251939"/>
              <a:gd name="connsiteY14" fmla="*/ 3563909 h 4878432"/>
              <a:gd name="connsiteX15" fmla="*/ 3890895 w 5251939"/>
              <a:gd name="connsiteY15" fmla="*/ 4878432 h 4878432"/>
              <a:gd name="connsiteX16" fmla="*/ 3297114 w 5251939"/>
              <a:gd name="connsiteY16" fmla="*/ 4878432 h 4878432"/>
              <a:gd name="connsiteX17" fmla="*/ 3297114 w 5251939"/>
              <a:gd name="connsiteY17" fmla="*/ 3911406 h 4878432"/>
              <a:gd name="connsiteX18" fmla="*/ 2617175 w 5251939"/>
              <a:gd name="connsiteY18" fmla="*/ 3911406 h 4878432"/>
              <a:gd name="connsiteX19" fmla="*/ 2617175 w 5251939"/>
              <a:gd name="connsiteY19" fmla="*/ 4324451 h 4878432"/>
              <a:gd name="connsiteX20" fmla="*/ 1968893 w 5251939"/>
              <a:gd name="connsiteY20" fmla="*/ 4324451 h 4878432"/>
              <a:gd name="connsiteX21" fmla="*/ 1968893 w 5251939"/>
              <a:gd name="connsiteY21" fmla="*/ 4878432 h 4878432"/>
              <a:gd name="connsiteX22" fmla="*/ 1312985 w 5251939"/>
              <a:gd name="connsiteY22" fmla="*/ 4878432 h 4878432"/>
              <a:gd name="connsiteX23" fmla="*/ 1312985 w 5251939"/>
              <a:gd name="connsiteY23" fmla="*/ 4324451 h 4878432"/>
              <a:gd name="connsiteX24" fmla="*/ 642230 w 5251939"/>
              <a:gd name="connsiteY24" fmla="*/ 4324451 h 4878432"/>
              <a:gd name="connsiteX25" fmla="*/ 642230 w 5251939"/>
              <a:gd name="connsiteY25" fmla="*/ 3624890 h 4878432"/>
              <a:gd name="connsiteX26" fmla="*/ 0 w 5251939"/>
              <a:gd name="connsiteY26" fmla="*/ 3624890 h 4878432"/>
              <a:gd name="connsiteX27" fmla="*/ 0 w 5251939"/>
              <a:gd name="connsiteY27" fmla="*/ 375409 h 4878432"/>
              <a:gd name="connsiteX28" fmla="*/ 633046 w 5251939"/>
              <a:gd name="connsiteY28" fmla="*/ 375409 h 4878432"/>
              <a:gd name="connsiteX29" fmla="*/ 633046 w 5251939"/>
              <a:gd name="connsiteY29" fmla="*/ 1379096 h 4878432"/>
              <a:gd name="connsiteX30" fmla="*/ 1312985 w 5251939"/>
              <a:gd name="connsiteY30" fmla="*/ 1379096 h 4878432"/>
              <a:gd name="connsiteX31" fmla="*/ 1312985 w 5251939"/>
              <a:gd name="connsiteY31" fmla="*/ 0 h 4878432"/>
              <a:gd name="connsiteX0" fmla="*/ 1312985 w 5251939"/>
              <a:gd name="connsiteY0" fmla="*/ 0 h 4878432"/>
              <a:gd name="connsiteX1" fmla="*/ 1975340 w 5251939"/>
              <a:gd name="connsiteY1" fmla="*/ 0 h 4878432"/>
              <a:gd name="connsiteX2" fmla="*/ 1975340 w 5251939"/>
              <a:gd name="connsiteY2" fmla="*/ 982231 h 4878432"/>
              <a:gd name="connsiteX3" fmla="*/ 2648832 w 5251939"/>
              <a:gd name="connsiteY3" fmla="*/ 982231 h 4878432"/>
              <a:gd name="connsiteX4" fmla="*/ 2648832 w 5251939"/>
              <a:gd name="connsiteY4" fmla="*/ 1148083 h 4878432"/>
              <a:gd name="connsiteX5" fmla="*/ 3328771 w 5251939"/>
              <a:gd name="connsiteY5" fmla="*/ 1148083 h 4878432"/>
              <a:gd name="connsiteX6" fmla="*/ 3328771 w 5251939"/>
              <a:gd name="connsiteY6" fmla="*/ 0 h 4878432"/>
              <a:gd name="connsiteX7" fmla="*/ 4572000 w 5251939"/>
              <a:gd name="connsiteY7" fmla="*/ 0 h 4878432"/>
              <a:gd name="connsiteX8" fmla="*/ 4572000 w 5251939"/>
              <a:gd name="connsiteY8" fmla="*/ 1000460 h 4878432"/>
              <a:gd name="connsiteX9" fmla="*/ 5251939 w 5251939"/>
              <a:gd name="connsiteY9" fmla="*/ 1000460 h 4878432"/>
              <a:gd name="connsiteX10" fmla="*/ 5251939 w 5251939"/>
              <a:gd name="connsiteY10" fmla="*/ 4279967 h 4878432"/>
              <a:gd name="connsiteX11" fmla="*/ 4572000 w 5251939"/>
              <a:gd name="connsiteY11" fmla="*/ 4279967 h 4878432"/>
              <a:gd name="connsiteX12" fmla="*/ 4570834 w 5251939"/>
              <a:gd name="connsiteY12" fmla="*/ 3563909 h 4878432"/>
              <a:gd name="connsiteX13" fmla="*/ 3890895 w 5251939"/>
              <a:gd name="connsiteY13" fmla="*/ 3563909 h 4878432"/>
              <a:gd name="connsiteX14" fmla="*/ 3890895 w 5251939"/>
              <a:gd name="connsiteY14" fmla="*/ 4878432 h 4878432"/>
              <a:gd name="connsiteX15" fmla="*/ 3297114 w 5251939"/>
              <a:gd name="connsiteY15" fmla="*/ 4878432 h 4878432"/>
              <a:gd name="connsiteX16" fmla="*/ 3297114 w 5251939"/>
              <a:gd name="connsiteY16" fmla="*/ 3911406 h 4878432"/>
              <a:gd name="connsiteX17" fmla="*/ 2617175 w 5251939"/>
              <a:gd name="connsiteY17" fmla="*/ 3911406 h 4878432"/>
              <a:gd name="connsiteX18" fmla="*/ 2617175 w 5251939"/>
              <a:gd name="connsiteY18" fmla="*/ 4324451 h 4878432"/>
              <a:gd name="connsiteX19" fmla="*/ 1968893 w 5251939"/>
              <a:gd name="connsiteY19" fmla="*/ 4324451 h 4878432"/>
              <a:gd name="connsiteX20" fmla="*/ 1968893 w 5251939"/>
              <a:gd name="connsiteY20" fmla="*/ 4878432 h 4878432"/>
              <a:gd name="connsiteX21" fmla="*/ 1312985 w 5251939"/>
              <a:gd name="connsiteY21" fmla="*/ 4878432 h 4878432"/>
              <a:gd name="connsiteX22" fmla="*/ 1312985 w 5251939"/>
              <a:gd name="connsiteY22" fmla="*/ 4324451 h 4878432"/>
              <a:gd name="connsiteX23" fmla="*/ 642230 w 5251939"/>
              <a:gd name="connsiteY23" fmla="*/ 4324451 h 4878432"/>
              <a:gd name="connsiteX24" fmla="*/ 642230 w 5251939"/>
              <a:gd name="connsiteY24" fmla="*/ 3624890 h 4878432"/>
              <a:gd name="connsiteX25" fmla="*/ 0 w 5251939"/>
              <a:gd name="connsiteY25" fmla="*/ 3624890 h 4878432"/>
              <a:gd name="connsiteX26" fmla="*/ 0 w 5251939"/>
              <a:gd name="connsiteY26" fmla="*/ 375409 h 4878432"/>
              <a:gd name="connsiteX27" fmla="*/ 633046 w 5251939"/>
              <a:gd name="connsiteY27" fmla="*/ 375409 h 4878432"/>
              <a:gd name="connsiteX28" fmla="*/ 633046 w 5251939"/>
              <a:gd name="connsiteY28" fmla="*/ 1379096 h 4878432"/>
              <a:gd name="connsiteX29" fmla="*/ 1312985 w 5251939"/>
              <a:gd name="connsiteY29" fmla="*/ 1379096 h 4878432"/>
              <a:gd name="connsiteX30" fmla="*/ 1312985 w 5251939"/>
              <a:gd name="connsiteY30" fmla="*/ 0 h 487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51939" h="4878432">
                <a:moveTo>
                  <a:pt x="1312985" y="0"/>
                </a:moveTo>
                <a:lnTo>
                  <a:pt x="1975340" y="0"/>
                </a:lnTo>
                <a:lnTo>
                  <a:pt x="1975340" y="982231"/>
                </a:lnTo>
                <a:lnTo>
                  <a:pt x="2648832" y="982231"/>
                </a:lnTo>
                <a:lnTo>
                  <a:pt x="2648832" y="1148083"/>
                </a:lnTo>
                <a:lnTo>
                  <a:pt x="3328771" y="1148083"/>
                </a:lnTo>
                <a:lnTo>
                  <a:pt x="3328771" y="0"/>
                </a:lnTo>
                <a:lnTo>
                  <a:pt x="4572000" y="0"/>
                </a:lnTo>
                <a:lnTo>
                  <a:pt x="4572000" y="1000460"/>
                </a:lnTo>
                <a:lnTo>
                  <a:pt x="5251939" y="1000460"/>
                </a:lnTo>
                <a:lnTo>
                  <a:pt x="5251939" y="4279967"/>
                </a:lnTo>
                <a:lnTo>
                  <a:pt x="4572000" y="4279967"/>
                </a:lnTo>
                <a:cubicBezTo>
                  <a:pt x="4571611" y="4041281"/>
                  <a:pt x="4571223" y="3802595"/>
                  <a:pt x="4570834" y="3563909"/>
                </a:cubicBezTo>
                <a:lnTo>
                  <a:pt x="3890895" y="3563909"/>
                </a:lnTo>
                <a:lnTo>
                  <a:pt x="3890895" y="4878432"/>
                </a:lnTo>
                <a:lnTo>
                  <a:pt x="3297114" y="4878432"/>
                </a:lnTo>
                <a:lnTo>
                  <a:pt x="3297114" y="3911406"/>
                </a:lnTo>
                <a:lnTo>
                  <a:pt x="2617175" y="3911406"/>
                </a:lnTo>
                <a:lnTo>
                  <a:pt x="2617175" y="4324451"/>
                </a:lnTo>
                <a:lnTo>
                  <a:pt x="1968893" y="4324451"/>
                </a:lnTo>
                <a:lnTo>
                  <a:pt x="1968893" y="4878432"/>
                </a:lnTo>
                <a:lnTo>
                  <a:pt x="1312985" y="4878432"/>
                </a:lnTo>
                <a:lnTo>
                  <a:pt x="1312985" y="4324451"/>
                </a:lnTo>
                <a:lnTo>
                  <a:pt x="642230" y="4324451"/>
                </a:lnTo>
                <a:lnTo>
                  <a:pt x="642230" y="3624890"/>
                </a:lnTo>
                <a:lnTo>
                  <a:pt x="0" y="3624890"/>
                </a:lnTo>
                <a:lnTo>
                  <a:pt x="0" y="375409"/>
                </a:lnTo>
                <a:lnTo>
                  <a:pt x="633046" y="375409"/>
                </a:lnTo>
                <a:lnTo>
                  <a:pt x="633046" y="1379096"/>
                </a:lnTo>
                <a:lnTo>
                  <a:pt x="1312985" y="1379096"/>
                </a:lnTo>
                <a:lnTo>
                  <a:pt x="1312985" y="0"/>
                </a:lnTo>
                <a:close/>
              </a:path>
            </a:pathLst>
          </a:custGeo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58" name="Marcador de texto 2">
            <a:extLst>
              <a:ext uri="{FF2B5EF4-FFF2-40B4-BE49-F238E27FC236}">
                <a16:creationId xmlns:a16="http://schemas.microsoft.com/office/drawing/2014/main" id="{75065C5E-8027-4266-B6BE-BA117C6F7AC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819116" y="1003687"/>
            <a:ext cx="3991884" cy="407670"/>
          </a:xfrm>
        </p:spPr>
        <p:txBody>
          <a:bodyPr lIns="0" rIns="0" rtlCol="0" anchor="ctr">
            <a:noAutofit/>
          </a:bodyPr>
          <a:lstStyle>
            <a:lvl1pPr marL="0" indent="0">
              <a:buNone/>
              <a:defRPr sz="20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SUBTÍTULO AQUÍ</a:t>
            </a:r>
          </a:p>
        </p:txBody>
      </p:sp>
      <p:sp>
        <p:nvSpPr>
          <p:cNvPr id="59" name="Marcador de posición de número de diapositiva 5">
            <a:extLst>
              <a:ext uri="{FF2B5EF4-FFF2-40B4-BE49-F238E27FC236}">
                <a16:creationId xmlns:a16="http://schemas.microsoft.com/office/drawing/2014/main" id="{3DEB48E0-328C-45EE-A8BD-90E6AB261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056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4074E6-E39E-4D19-B91F-8E84F37CBF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7754" y="365125"/>
            <a:ext cx="6043246" cy="573989"/>
          </a:xfrm>
        </p:spPr>
        <p:txBody>
          <a:bodyPr rtlCol="0" anchor="ctr">
            <a:noAutofit/>
          </a:bodyPr>
          <a:lstStyle>
            <a:lvl1pPr algn="l">
              <a:defRPr sz="3600" spc="300"/>
            </a:lvl1pPr>
          </a:lstStyle>
          <a:p>
            <a:pPr rtl="0"/>
            <a:r>
              <a:rPr lang="es-ES" noProof="0" dirty="0"/>
              <a:t>HAGA CLIC PARA EDITAR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7D1B16-7058-45AD-9B19-E19CAF9668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67754" y="1625512"/>
            <a:ext cx="6043246" cy="4636392"/>
          </a:xfrm>
        </p:spPr>
        <p:txBody>
          <a:bodyPr rtlCol="0">
            <a:normAutofit/>
          </a:bodyPr>
          <a:lstStyle>
            <a:lvl1pPr>
              <a:lnSpc>
                <a:spcPct val="150000"/>
              </a:lnSpc>
              <a:defRPr sz="1600"/>
            </a:lvl1pPr>
            <a:lvl2pPr>
              <a:lnSpc>
                <a:spcPct val="150000"/>
              </a:lnSpc>
              <a:defRPr sz="1400"/>
            </a:lvl2pPr>
            <a:lvl3pPr>
              <a:lnSpc>
                <a:spcPct val="150000"/>
              </a:lnSpc>
              <a:defRPr sz="1400"/>
            </a:lvl3pPr>
            <a:lvl4pPr>
              <a:lnSpc>
                <a:spcPct val="150000"/>
              </a:lnSpc>
              <a:defRPr sz="1200"/>
            </a:lvl4pPr>
            <a:lvl5pPr>
              <a:lnSpc>
                <a:spcPct val="150000"/>
              </a:lnSpc>
              <a:defRPr sz="1200"/>
            </a:lvl5pPr>
          </a:lstStyle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6CAAB964-0A56-4842-AA82-7610F726CD1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767754" y="1003687"/>
            <a:ext cx="6043246" cy="365125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86FE9B2-6286-484B-8943-95EE0B6B02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16550" cy="6846932"/>
          </a:xfrm>
          <a:effectLst>
            <a:innerShdw blurRad="254000" dist="127000">
              <a:prstClr val="black">
                <a:alpha val="50000"/>
              </a:prstClr>
            </a:inn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11" name="Marcador de posición de número de diapositiva 5">
            <a:extLst>
              <a:ext uri="{FF2B5EF4-FFF2-40B4-BE49-F238E27FC236}">
                <a16:creationId xmlns:a16="http://schemas.microsoft.com/office/drawing/2014/main" id="{7D4E8708-8565-4A5B-9D9E-1D4F40EAF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9269" y="6468303"/>
            <a:ext cx="443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E478F-E849-4A8C-AF1F-CBCC78A7CBFA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6214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40849B93-E2CE-4654-9EC7-7DFA141A55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04689" y="5038489"/>
            <a:ext cx="5933872" cy="365125"/>
          </a:xfrm>
        </p:spPr>
        <p:txBody>
          <a:bodyPr rtlCol="0" anchor="ctr"/>
          <a:lstStyle>
            <a:lvl1pPr marL="0" indent="0" algn="ctr">
              <a:lnSpc>
                <a:spcPct val="100000"/>
              </a:lnSpc>
              <a:buNone/>
              <a:defRPr sz="2400" spc="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7E94348-3BFC-4B39-9C3B-628E777B98F4}"/>
              </a:ext>
            </a:extLst>
          </p:cNvPr>
          <p:cNvSpPr/>
          <p:nvPr userDrawn="1"/>
        </p:nvSpPr>
        <p:spPr>
          <a:xfrm>
            <a:off x="0" y="0"/>
            <a:ext cx="6107906" cy="6858000"/>
          </a:xfrm>
          <a:custGeom>
            <a:avLst/>
            <a:gdLst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610790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4233386 w 6107906"/>
              <a:gd name="connsiteY2" fmla="*/ 6858000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0 w 6107906"/>
              <a:gd name="connsiteY0" fmla="*/ 0 h 6858000"/>
              <a:gd name="connsiteX1" fmla="*/ 6107906 w 6107906"/>
              <a:gd name="connsiteY1" fmla="*/ 0 h 6858000"/>
              <a:gd name="connsiteX2" fmla="*/ 4593309 w 6107906"/>
              <a:gd name="connsiteY2" fmla="*/ 6848272 h 6858000"/>
              <a:gd name="connsiteX3" fmla="*/ 0 w 6107906"/>
              <a:gd name="connsiteY3" fmla="*/ 6858000 h 6858000"/>
              <a:gd name="connsiteX4" fmla="*/ 0 w 6107906"/>
              <a:gd name="connsiteY4" fmla="*/ 0 h 6858000"/>
              <a:gd name="connsiteX0" fmla="*/ 1517515 w 6107906"/>
              <a:gd name="connsiteY0" fmla="*/ 0 h 6858000"/>
              <a:gd name="connsiteX1" fmla="*/ 6107906 w 6107906"/>
              <a:gd name="connsiteY1" fmla="*/ 0 h 6858000"/>
              <a:gd name="connsiteX2" fmla="*/ 4593309 w 6107906"/>
              <a:gd name="connsiteY2" fmla="*/ 6848272 h 6858000"/>
              <a:gd name="connsiteX3" fmla="*/ 0 w 6107906"/>
              <a:gd name="connsiteY3" fmla="*/ 6858000 h 6858000"/>
              <a:gd name="connsiteX4" fmla="*/ 1517515 w 610790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07906" h="6858000">
                <a:moveTo>
                  <a:pt x="1517515" y="0"/>
                </a:moveTo>
                <a:lnTo>
                  <a:pt x="6107906" y="0"/>
                </a:lnTo>
                <a:lnTo>
                  <a:pt x="4593309" y="6848272"/>
                </a:lnTo>
                <a:lnTo>
                  <a:pt x="0" y="6858000"/>
                </a:lnTo>
                <a:lnTo>
                  <a:pt x="1517515" y="0"/>
                </a:lnTo>
                <a:close/>
              </a:path>
            </a:pathLst>
          </a:cu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1219AD9-34B1-4C27-8648-E7D7C69C07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4689" y="1546699"/>
            <a:ext cx="5933872" cy="3491790"/>
          </a:xfrm>
        </p:spPr>
        <p:txBody>
          <a:bodyPr rtlCol="0" anchor="ctr"/>
          <a:lstStyle>
            <a:lvl1pPr algn="ctr">
              <a:defRPr sz="6000" b="1" spc="3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 dirty="0"/>
              <a:t>HAGA CLIC PARA MODIFICAR EL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345388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01CCD8B1-7DA9-46E5-8EC4-7B1E0D7E9B20}"/>
              </a:ext>
            </a:extLst>
          </p:cNvPr>
          <p:cNvSpPr/>
          <p:nvPr userDrawn="1"/>
        </p:nvSpPr>
        <p:spPr>
          <a:xfrm>
            <a:off x="6084094" y="1189038"/>
            <a:ext cx="6107906" cy="5668962"/>
          </a:xfrm>
          <a:prstGeom prst="rect">
            <a:avLst/>
          </a:prstGeom>
          <a:gradFill>
            <a:gsLst>
              <a:gs pos="0">
                <a:srgbClr val="01023B">
                  <a:alpha val="80000"/>
                </a:srgbClr>
              </a:gs>
              <a:gs pos="100000">
                <a:srgbClr val="E99757">
                  <a:lumMod val="97000"/>
                  <a:lumOff val="3000"/>
                  <a:alpha val="80000"/>
                </a:srgbClr>
              </a:gs>
              <a:gs pos="50000">
                <a:srgbClr val="A53F52">
                  <a:alpha val="8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0E18C59-4654-4610-A461-4DAD6B9AA844}"/>
              </a:ext>
            </a:extLst>
          </p:cNvPr>
          <p:cNvSpPr/>
          <p:nvPr userDrawn="1"/>
        </p:nvSpPr>
        <p:spPr>
          <a:xfrm>
            <a:off x="0" y="1189038"/>
            <a:ext cx="6096000" cy="5668962"/>
          </a:xfrm>
          <a:prstGeom prst="rect">
            <a:avLst/>
          </a:prstGeom>
          <a:solidFill>
            <a:srgbClr val="2F3342"/>
          </a:solidFill>
          <a:ln>
            <a:noFill/>
          </a:ln>
          <a:effectLst>
            <a:innerShdw blurRad="254000" dist="127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4E289BF-FC60-4B0A-9338-19DFADB7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519" y="0"/>
            <a:ext cx="11002962" cy="1189038"/>
          </a:xfrm>
        </p:spPr>
        <p:txBody>
          <a:bodyPr rtlCol="0">
            <a:normAutofit/>
          </a:bodyPr>
          <a:lstStyle>
            <a:lvl1pPr algn="ctr">
              <a:defRPr sz="3600" spc="300"/>
            </a:lvl1pPr>
          </a:lstStyle>
          <a:p>
            <a:pPr rtl="0"/>
            <a:r>
              <a:rPr lang="es-ES" noProof="0" dirty="0"/>
              <a:t>HAGA CLIC PARA EDITAR EL ESTILO DEL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BDA91F3-AE43-4DDA-AB24-49CF87963D7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9107" y="1827972"/>
            <a:ext cx="5157787" cy="494506"/>
          </a:xfrm>
        </p:spPr>
        <p:txBody>
          <a:bodyPr lIns="0" tIns="0" rIns="0" bIns="0" rtlCol="0" anchor="ctr"/>
          <a:lstStyle>
            <a:lvl1pPr marL="0" indent="0">
              <a:buNone/>
              <a:defRPr sz="2400" b="0" spc="60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24A648F6-CDB4-4032-9F98-6ED11F9807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9107" y="2342356"/>
            <a:ext cx="5157787" cy="3684588"/>
          </a:xfrm>
        </p:spPr>
        <p:txBody>
          <a:bodyPr lIns="0" tIns="0" rIns="0" bIns="0" rtlCol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258F648F-0299-4352-914D-9ACEEF6FE59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565107" y="1827972"/>
            <a:ext cx="5183188" cy="494506"/>
          </a:xfrm>
        </p:spPr>
        <p:txBody>
          <a:bodyPr lIns="0" tIns="0" rIns="0" bIns="0" rtlCol="0" anchor="ctr"/>
          <a:lstStyle>
            <a:lvl1pPr marL="0" indent="0">
              <a:buNone/>
              <a:defRPr sz="2400" b="0" spc="60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dirty="0"/>
              <a:t>Editar estilos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65215A19-FA39-4BD0-87C2-8DA3B8C587BB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565107" y="2342356"/>
            <a:ext cx="5183188" cy="3684588"/>
          </a:xfrm>
        </p:spPr>
        <p:txBody>
          <a:bodyPr lIns="0" tIns="0" rIns="0" bIns="0" rtlCol="0">
            <a:normAutofit/>
          </a:bodyPr>
          <a:lstStyle>
            <a:lvl1pPr>
              <a:lnSpc>
                <a:spcPct val="150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ct val="15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500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A719B710-B005-42F3-BB0B-EDD61A82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6B457843-7A19-4C1A-A6EB-82840DAE9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C2E478F-E849-4A8C-AF1F-CBCC78A7CBFA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3" name="Forma 61">
            <a:extLst>
              <a:ext uri="{FF2B5EF4-FFF2-40B4-BE49-F238E27FC236}">
                <a16:creationId xmlns:a16="http://schemas.microsoft.com/office/drawing/2014/main" id="{675B8062-1FC4-4E68-B7AF-45AB92A9F7B4}"/>
              </a:ext>
            </a:extLst>
          </p:cNvPr>
          <p:cNvSpPr/>
          <p:nvPr userDrawn="1"/>
        </p:nvSpPr>
        <p:spPr>
          <a:xfrm>
            <a:off x="10184825" y="6413649"/>
            <a:ext cx="1399614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s-ES" sz="2400" b="1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  <a:sym typeface="Bebas"/>
              </a:rPr>
              <a:t>FABRIKAM</a:t>
            </a:r>
            <a:endParaRPr lang="es-ES" sz="2400" b="1" i="0" spc="0" noProof="0" dirty="0">
              <a:solidFill>
                <a:schemeClr val="bg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22454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1EF18F-FE46-484E-9550-0130CCED7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A97A5-B912-F947-B04C-90A56BD6B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AFBC65-D937-BA48-8B7C-E9A9FDC30B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929F2-9779-FA47-B38B-433D2AFCB6D1}" type="datetimeFigureOut">
              <a:rPr lang="es-ES_tradnl" smtClean="0"/>
              <a:t>7/1/20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0AE9D-15F6-434F-815A-6D0316069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6B368-D928-0E4F-A2C8-DA02E8B896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79D7B-6655-A14D-B218-7F4AF9EE436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40443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10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Marcador de posición de imagen 27" descr="Edificio abstracto">
            <a:extLst>
              <a:ext uri="{FF2B5EF4-FFF2-40B4-BE49-F238E27FC236}">
                <a16:creationId xmlns:a16="http://schemas.microsoft.com/office/drawing/2014/main" id="{CE10ABE1-BE78-4DEC-9C0A-46282D549D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79F9DAD-F6B0-4ECC-8632-4B5E05098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5498"/>
            <a:ext cx="12192000" cy="7136366"/>
          </a:xfrm>
          <a:prstGeom prst="rect">
            <a:avLst/>
          </a:prstGeom>
          <a:gradFill>
            <a:gsLst>
              <a:gs pos="0">
                <a:srgbClr val="01023B">
                  <a:alpha val="70000"/>
                </a:srgbClr>
              </a:gs>
              <a:gs pos="100000">
                <a:srgbClr val="E99757">
                  <a:lumMod val="97000"/>
                  <a:lumOff val="3000"/>
                  <a:alpha val="70000"/>
                </a:srgbClr>
              </a:gs>
              <a:gs pos="50000">
                <a:srgbClr val="A53F52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4F7706BE-EF2E-459C-8778-01DDD354C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65" y="3013675"/>
            <a:ext cx="10770165" cy="1696548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dirty="0"/>
              <a:t>COMPRENDIENDO LA CONSTITUCIÓN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5D865526-EC39-4780-A2A8-274A80A5C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67987" y="5236424"/>
            <a:ext cx="5251450" cy="365125"/>
          </a:xfrm>
        </p:spPr>
        <p:txBody>
          <a:bodyPr rtlCol="0">
            <a:normAutofit fontScale="85000" lnSpcReduction="20000"/>
          </a:bodyPr>
          <a:lstStyle/>
          <a:p>
            <a:pPr rtl="0"/>
            <a:r>
              <a:rPr lang="es-ES" dirty="0"/>
              <a:t>CONCEPTOS PRIMORDIALES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8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0AC5BF06-C4B2-8944-8AC6-E752DA3C6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3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 descr="Codificación abstracta&#10;">
            <a:extLst>
              <a:ext uri="{FF2B5EF4-FFF2-40B4-BE49-F238E27FC236}">
                <a16:creationId xmlns:a16="http://schemas.microsoft.com/office/drawing/2014/main" id="{5F76566E-36EF-4E0C-8563-ABC2D25923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D687D26E-D67A-4318-AAB1-DCEAA89EE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82714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2734962 w 6096000"/>
              <a:gd name="connsiteY2" fmla="*/ 6808573 h 6858000"/>
              <a:gd name="connsiteX3" fmla="*/ 0 w 6096000"/>
              <a:gd name="connsiteY3" fmla="*/ 6858000 h 6858000"/>
              <a:gd name="connsiteX4" fmla="*/ 0 w 6096000"/>
              <a:gd name="connsiteY4" fmla="*/ 0 h 6858000"/>
              <a:gd name="connsiteX0" fmla="*/ 0 w 6096000"/>
              <a:gd name="connsiteY0" fmla="*/ 0 h 6882714"/>
              <a:gd name="connsiteX1" fmla="*/ 6096000 w 6096000"/>
              <a:gd name="connsiteY1" fmla="*/ 0 h 6882714"/>
              <a:gd name="connsiteX2" fmla="*/ 4242486 w 6096000"/>
              <a:gd name="connsiteY2" fmla="*/ 6882714 h 6882714"/>
              <a:gd name="connsiteX3" fmla="*/ 0 w 6096000"/>
              <a:gd name="connsiteY3" fmla="*/ 6858000 h 6882714"/>
              <a:gd name="connsiteX4" fmla="*/ 0 w 6096000"/>
              <a:gd name="connsiteY4" fmla="*/ 0 h 6882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6882714">
                <a:moveTo>
                  <a:pt x="0" y="0"/>
                </a:moveTo>
                <a:lnTo>
                  <a:pt x="6096000" y="0"/>
                </a:lnTo>
                <a:lnTo>
                  <a:pt x="4242486" y="6882714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01023B">
                  <a:alpha val="70000"/>
                </a:srgbClr>
              </a:gs>
              <a:gs pos="100000">
                <a:srgbClr val="E99757">
                  <a:alpha val="70000"/>
                </a:srgbClr>
              </a:gs>
              <a:gs pos="50000">
                <a:srgbClr val="A53F52">
                  <a:alpha val="7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1D24B42B-925B-494C-A986-BD85E8117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2520779"/>
            <a:ext cx="5747657" cy="1661297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CONCEPTOS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1804073" y="6453187"/>
            <a:ext cx="1108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CL" dirty="0"/>
          </a:p>
        </p:txBody>
      </p:sp>
      <p:pic>
        <p:nvPicPr>
          <p:cNvPr id="9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17357837-E111-E548-BE11-76C6D731E0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43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>
            <a:extLst>
              <a:ext uri="{FF2B5EF4-FFF2-40B4-BE49-F238E27FC236}">
                <a16:creationId xmlns:a16="http://schemas.microsoft.com/office/drawing/2014/main" id="{50AEA731-C7D0-4A0E-B871-4F369D8BE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5198" y="159488"/>
            <a:ext cx="6726865" cy="846987"/>
          </a:xfrm>
        </p:spPr>
        <p:txBody>
          <a:bodyPr rtlCol="0"/>
          <a:lstStyle/>
          <a:p>
            <a:pPr algn="ctr"/>
            <a:r>
              <a:rPr lang="es-ES" dirty="0"/>
              <a:t>FUENTES  FORMALES DEL DERECHO.</a:t>
            </a:r>
          </a:p>
        </p:txBody>
      </p:sp>
      <p:sp>
        <p:nvSpPr>
          <p:cNvPr id="13" name="Marcador de contenido 12">
            <a:extLst>
              <a:ext uri="{FF2B5EF4-FFF2-40B4-BE49-F238E27FC236}">
                <a16:creationId xmlns:a16="http://schemas.microsoft.com/office/drawing/2014/main" id="{A4E49AC7-7A73-4B51-BDF6-EABA3162F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198" y="1063087"/>
            <a:ext cx="6726865" cy="5245559"/>
          </a:xfrm>
        </p:spPr>
        <p:txBody>
          <a:bodyPr rtlCol="0">
            <a:normAutofit fontScale="62500" lnSpcReduction="20000"/>
          </a:bodyPr>
          <a:lstStyle/>
          <a:p>
            <a:pPr marL="0" indent="0">
              <a:buNone/>
            </a:pPr>
            <a:r>
              <a:rPr lang="es-MX" sz="1900" b="1" dirty="0"/>
              <a:t>CONSTITUCIÓN POLÍTICA DE LA REPÚBLICA (CPR</a:t>
            </a:r>
            <a:r>
              <a:rPr lang="es-MX" sz="1900" dirty="0"/>
              <a:t>): es la norma fundamental del ordenamiento jurídico que se ocupa de organizar el Estado y la forma de gobierno y de fijar las atribuciones y límites del ejercicio de los poderes públicos, estableciendo además las garantías individuales.- La fuente constitucional es la fuente formal de mayor jerarquía por lo mismo las restantes Fuentes formales no pueden contradecirla.-</a:t>
            </a:r>
          </a:p>
          <a:p>
            <a:pPr marL="0" indent="0">
              <a:buNone/>
            </a:pPr>
            <a:endParaRPr lang="es-MX" sz="1700" dirty="0"/>
          </a:p>
          <a:p>
            <a:pPr marL="0" indent="0">
              <a:buNone/>
            </a:pPr>
            <a:r>
              <a:rPr lang="es-MX" sz="1900" b="1" dirty="0"/>
              <a:t>LEY: </a:t>
            </a:r>
            <a:r>
              <a:rPr lang="es-MX" sz="1900" dirty="0"/>
              <a:t>según el código civil art. 1°  es una manifestación de la voluntad soberana, que manifestada en la forma prescrita por la Constitución, manda prohíbe o permite. Según  Santo Tomás de Aquino, es una ordenación racional encaminada al bien común dada y promulgada solemnemente por quién tiene su cargo el cuidado de la comunidad.</a:t>
            </a:r>
          </a:p>
          <a:p>
            <a:pPr marL="0" indent="0">
              <a:buNone/>
            </a:pPr>
            <a:endParaRPr lang="es-MX" sz="1900" dirty="0"/>
          </a:p>
          <a:p>
            <a:pPr marL="0" indent="0">
              <a:buNone/>
            </a:pPr>
            <a:r>
              <a:rPr lang="es-MX" sz="1900" b="1" dirty="0"/>
              <a:t>DECRETO</a:t>
            </a:r>
            <a:r>
              <a:rPr lang="es-MX" sz="1900" dirty="0"/>
              <a:t>:  es una orden escrita firmada y emanada de una autoridad administrativa y revestida de ciertas formalidades.- Se denomina, Decreto Supremo (DS) si emana de un ministerio.</a:t>
            </a:r>
          </a:p>
          <a:p>
            <a:pPr marL="0" indent="0">
              <a:buNone/>
            </a:pPr>
            <a:endParaRPr lang="es-MX" sz="1700" dirty="0"/>
          </a:p>
          <a:p>
            <a:pPr marL="0" indent="0">
              <a:buNone/>
            </a:pPr>
            <a:r>
              <a:rPr lang="es-MX" sz="1900" b="1" dirty="0"/>
              <a:t>DECRETOS LEYES (DL): </a:t>
            </a:r>
            <a:r>
              <a:rPr lang="es-MX" sz="1900" dirty="0"/>
              <a:t>son decretos emitidos por el Presidente de la República, en materias de ley, durante un gobierno de facto.</a:t>
            </a:r>
          </a:p>
          <a:p>
            <a:pPr marL="0" indent="0">
              <a:buNone/>
            </a:pPr>
            <a:endParaRPr lang="es-MX" sz="1900" dirty="0"/>
          </a:p>
          <a:p>
            <a:pPr marL="0" indent="0">
              <a:buNone/>
            </a:pPr>
            <a:r>
              <a:rPr lang="es-MX" sz="1900" b="1" dirty="0"/>
              <a:t>DECRETOS CON FUERZA DE LEY (DFL): </a:t>
            </a:r>
            <a:r>
              <a:rPr lang="es-MX" sz="1900" dirty="0"/>
              <a:t>son decretos dictados por el Presidente de la República, sobre materias propias de ley, en virtud de una ley previa delegatoria emitida por el  Congreso Nacional.-</a:t>
            </a:r>
          </a:p>
          <a:p>
            <a:pPr marL="0" indent="0">
              <a:buNone/>
            </a:pPr>
            <a:r>
              <a:rPr lang="es-MX" sz="1700" dirty="0"/>
              <a:t> </a:t>
            </a:r>
          </a:p>
          <a:p>
            <a:pPr marL="0" indent="0">
              <a:buNone/>
            </a:pPr>
            <a:endParaRPr lang="es-ES" sz="1500" dirty="0"/>
          </a:p>
        </p:txBody>
      </p:sp>
      <p:pic>
        <p:nvPicPr>
          <p:cNvPr id="10" name="Marcador de posición de imagen 9">
            <a:extLst>
              <a:ext uri="{FF2B5EF4-FFF2-40B4-BE49-F238E27FC236}">
                <a16:creationId xmlns:a16="http://schemas.microsoft.com/office/drawing/2014/main" id="{D65AE6FD-F66B-4322-843B-4AD2654B944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53" b="3353"/>
          <a:stretch>
            <a:fillRect/>
          </a:stretch>
        </p:blipFill>
        <p:spPr>
          <a:xfrm>
            <a:off x="309937" y="1006475"/>
            <a:ext cx="4398157" cy="4810264"/>
          </a:xfrm>
          <a:prstGeom prst="rect">
            <a:avLst/>
          </a:prstGeom>
        </p:spPr>
      </p:pic>
      <p:pic>
        <p:nvPicPr>
          <p:cNvPr id="11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16EFC95E-18E0-6446-BD8C-7F2AEB951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28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Marcador de posición de imagen 38" descr="Persona que usa tabletas inteligentes">
            <a:extLst>
              <a:ext uri="{FF2B5EF4-FFF2-40B4-BE49-F238E27FC236}">
                <a16:creationId xmlns:a16="http://schemas.microsoft.com/office/drawing/2014/main" id="{BA6D7FF8-B03E-48E8-9A54-F677EBB6C0B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-19878"/>
            <a:ext cx="4862286" cy="6866810"/>
          </a:xfrm>
        </p:spPr>
      </p:pic>
      <p:sp>
        <p:nvSpPr>
          <p:cNvPr id="44" name="Forma libre: Forma 43">
            <a:extLst>
              <a:ext uri="{FF2B5EF4-FFF2-40B4-BE49-F238E27FC236}">
                <a16:creationId xmlns:a16="http://schemas.microsoft.com/office/drawing/2014/main" id="{785F2504-A35A-4AAB-94E4-C1479349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83357" y="-75214"/>
            <a:ext cx="5161757" cy="6866810"/>
          </a:xfrm>
          <a:custGeom>
            <a:avLst/>
            <a:gdLst>
              <a:gd name="connsiteX0" fmla="*/ 1851727 w 7406905"/>
              <a:gd name="connsiteY0" fmla="*/ 0 h 6866810"/>
              <a:gd name="connsiteX1" fmla="*/ 2785858 w 7406905"/>
              <a:gd name="connsiteY1" fmla="*/ 0 h 6866810"/>
              <a:gd name="connsiteX2" fmla="*/ 2785858 w 7406905"/>
              <a:gd name="connsiteY2" fmla="*/ 1382574 h 6866810"/>
              <a:gd name="connsiteX3" fmla="*/ 3735696 w 7406905"/>
              <a:gd name="connsiteY3" fmla="*/ 1382574 h 6866810"/>
              <a:gd name="connsiteX4" fmla="*/ 3735696 w 7406905"/>
              <a:gd name="connsiteY4" fmla="*/ 1616025 h 6866810"/>
              <a:gd name="connsiteX5" fmla="*/ 4694626 w 7406905"/>
              <a:gd name="connsiteY5" fmla="*/ 1616025 h 6866810"/>
              <a:gd name="connsiteX6" fmla="*/ 4694626 w 7406905"/>
              <a:gd name="connsiteY6" fmla="*/ 0 h 6866810"/>
              <a:gd name="connsiteX7" fmla="*/ 6447975 w 7406905"/>
              <a:gd name="connsiteY7" fmla="*/ 0 h 6866810"/>
              <a:gd name="connsiteX8" fmla="*/ 6447975 w 7406905"/>
              <a:gd name="connsiteY8" fmla="*/ 1408233 h 6866810"/>
              <a:gd name="connsiteX9" fmla="*/ 7406905 w 7406905"/>
              <a:gd name="connsiteY9" fmla="*/ 1408233 h 6866810"/>
              <a:gd name="connsiteX10" fmla="*/ 7406905 w 7406905"/>
              <a:gd name="connsiteY10" fmla="*/ 6024420 h 6866810"/>
              <a:gd name="connsiteX11" fmla="*/ 6447975 w 7406905"/>
              <a:gd name="connsiteY11" fmla="*/ 6024420 h 6866810"/>
              <a:gd name="connsiteX12" fmla="*/ 6446330 w 7406905"/>
              <a:gd name="connsiteY12" fmla="*/ 5016507 h 6866810"/>
              <a:gd name="connsiteX13" fmla="*/ 5487400 w 7406905"/>
              <a:gd name="connsiteY13" fmla="*/ 5016507 h 6866810"/>
              <a:gd name="connsiteX14" fmla="*/ 5487400 w 7406905"/>
              <a:gd name="connsiteY14" fmla="*/ 6866810 h 6866810"/>
              <a:gd name="connsiteX15" fmla="*/ 4649980 w 7406905"/>
              <a:gd name="connsiteY15" fmla="*/ 6866810 h 6866810"/>
              <a:gd name="connsiteX16" fmla="*/ 4649980 w 7406905"/>
              <a:gd name="connsiteY16" fmla="*/ 5505639 h 6866810"/>
              <a:gd name="connsiteX17" fmla="*/ 3691050 w 7406905"/>
              <a:gd name="connsiteY17" fmla="*/ 5505639 h 6866810"/>
              <a:gd name="connsiteX18" fmla="*/ 3691050 w 7406905"/>
              <a:gd name="connsiteY18" fmla="*/ 6087035 h 6866810"/>
              <a:gd name="connsiteX19" fmla="*/ 2776766 w 7406905"/>
              <a:gd name="connsiteY19" fmla="*/ 6087035 h 6866810"/>
              <a:gd name="connsiteX20" fmla="*/ 2776766 w 7406905"/>
              <a:gd name="connsiteY20" fmla="*/ 6866810 h 6866810"/>
              <a:gd name="connsiteX21" fmla="*/ 1851727 w 7406905"/>
              <a:gd name="connsiteY21" fmla="*/ 6866810 h 6866810"/>
              <a:gd name="connsiteX22" fmla="*/ 1851727 w 7406905"/>
              <a:gd name="connsiteY22" fmla="*/ 6087035 h 6866810"/>
              <a:gd name="connsiteX23" fmla="*/ 905749 w 7406905"/>
              <a:gd name="connsiteY23" fmla="*/ 6087035 h 6866810"/>
              <a:gd name="connsiteX24" fmla="*/ 905749 w 7406905"/>
              <a:gd name="connsiteY24" fmla="*/ 5102343 h 6866810"/>
              <a:gd name="connsiteX25" fmla="*/ 0 w 7406905"/>
              <a:gd name="connsiteY25" fmla="*/ 5102343 h 6866810"/>
              <a:gd name="connsiteX26" fmla="*/ 0 w 7406905"/>
              <a:gd name="connsiteY26" fmla="*/ 528420 h 6866810"/>
              <a:gd name="connsiteX27" fmla="*/ 892796 w 7406905"/>
              <a:gd name="connsiteY27" fmla="*/ 528420 h 6866810"/>
              <a:gd name="connsiteX28" fmla="*/ 892796 w 7406905"/>
              <a:gd name="connsiteY28" fmla="*/ 1941196 h 6866810"/>
              <a:gd name="connsiteX29" fmla="*/ 1851727 w 7406905"/>
              <a:gd name="connsiteY29" fmla="*/ 1941196 h 686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406905" h="6866810">
                <a:moveTo>
                  <a:pt x="1851727" y="0"/>
                </a:moveTo>
                <a:lnTo>
                  <a:pt x="2785858" y="0"/>
                </a:lnTo>
                <a:lnTo>
                  <a:pt x="2785858" y="1382574"/>
                </a:lnTo>
                <a:lnTo>
                  <a:pt x="3735696" y="1382574"/>
                </a:lnTo>
                <a:lnTo>
                  <a:pt x="3735696" y="1616025"/>
                </a:lnTo>
                <a:lnTo>
                  <a:pt x="4694626" y="1616025"/>
                </a:lnTo>
                <a:lnTo>
                  <a:pt x="4694626" y="0"/>
                </a:lnTo>
                <a:lnTo>
                  <a:pt x="6447975" y="0"/>
                </a:lnTo>
                <a:lnTo>
                  <a:pt x="6447975" y="1408233"/>
                </a:lnTo>
                <a:lnTo>
                  <a:pt x="7406905" y="1408233"/>
                </a:lnTo>
                <a:lnTo>
                  <a:pt x="7406905" y="6024420"/>
                </a:lnTo>
                <a:lnTo>
                  <a:pt x="6447975" y="6024420"/>
                </a:lnTo>
                <a:cubicBezTo>
                  <a:pt x="6447426" y="5688449"/>
                  <a:pt x="6446879" y="5352478"/>
                  <a:pt x="6446330" y="5016507"/>
                </a:cubicBezTo>
                <a:lnTo>
                  <a:pt x="5487400" y="5016507"/>
                </a:lnTo>
                <a:lnTo>
                  <a:pt x="5487400" y="6866810"/>
                </a:lnTo>
                <a:lnTo>
                  <a:pt x="4649980" y="6866810"/>
                </a:lnTo>
                <a:lnTo>
                  <a:pt x="4649980" y="5505639"/>
                </a:lnTo>
                <a:lnTo>
                  <a:pt x="3691050" y="5505639"/>
                </a:lnTo>
                <a:lnTo>
                  <a:pt x="3691050" y="6087035"/>
                </a:lnTo>
                <a:lnTo>
                  <a:pt x="2776766" y="6087035"/>
                </a:lnTo>
                <a:lnTo>
                  <a:pt x="2776766" y="6866810"/>
                </a:lnTo>
                <a:lnTo>
                  <a:pt x="1851727" y="6866810"/>
                </a:lnTo>
                <a:lnTo>
                  <a:pt x="1851727" y="6087035"/>
                </a:lnTo>
                <a:lnTo>
                  <a:pt x="905749" y="6087035"/>
                </a:lnTo>
                <a:lnTo>
                  <a:pt x="905749" y="5102343"/>
                </a:lnTo>
                <a:lnTo>
                  <a:pt x="0" y="5102343"/>
                </a:lnTo>
                <a:lnTo>
                  <a:pt x="0" y="528420"/>
                </a:lnTo>
                <a:lnTo>
                  <a:pt x="892796" y="528420"/>
                </a:lnTo>
                <a:lnTo>
                  <a:pt x="892796" y="1941196"/>
                </a:lnTo>
                <a:lnTo>
                  <a:pt x="1851727" y="1941196"/>
                </a:lnTo>
                <a:close/>
              </a:path>
            </a:pathLst>
          </a:custGeom>
          <a:gradFill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12" name="Título 11">
            <a:extLst>
              <a:ext uri="{FF2B5EF4-FFF2-40B4-BE49-F238E27FC236}">
                <a16:creationId xmlns:a16="http://schemas.microsoft.com/office/drawing/2014/main" id="{50AEA731-C7D0-4A0E-B871-4F369D8BE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3742" y="365126"/>
            <a:ext cx="5797259" cy="1071788"/>
          </a:xfrm>
        </p:spPr>
        <p:txBody>
          <a:bodyPr rtlCol="0"/>
          <a:lstStyle/>
          <a:p>
            <a:r>
              <a:rPr lang="es-MX" sz="2800" dirty="0"/>
              <a:t>FUNCIONES DE LA CONSTITUCIÓN POLÍTICA:</a:t>
            </a:r>
            <a:endParaRPr lang="es-ES" sz="2800" dirty="0"/>
          </a:p>
        </p:txBody>
      </p:sp>
      <p:sp>
        <p:nvSpPr>
          <p:cNvPr id="13" name="Marcador de contenido 12">
            <a:extLst>
              <a:ext uri="{FF2B5EF4-FFF2-40B4-BE49-F238E27FC236}">
                <a16:creationId xmlns:a16="http://schemas.microsoft.com/office/drawing/2014/main" id="{A4E49AC7-7A73-4B51-BDF6-EABA3162F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3742" y="1812969"/>
            <a:ext cx="5598885" cy="4905829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es-MX" sz="1500" dirty="0"/>
              <a:t>1.- </a:t>
            </a:r>
            <a:r>
              <a:rPr lang="es-MX" sz="1500" b="1" dirty="0"/>
              <a:t>Organización institucional</a:t>
            </a:r>
            <a:r>
              <a:rPr lang="es-MX" sz="1500" dirty="0"/>
              <a:t>; a toda Constitución le corresponde determinar la forma del Estado, sea unitario o federal; y la organización o atribuciones de los poderes del Estado. Esta función es esencial, y por lo mismo no puede faltar.</a:t>
            </a:r>
          </a:p>
          <a:p>
            <a:pPr marL="0" indent="0">
              <a:buNone/>
            </a:pPr>
            <a:r>
              <a:rPr lang="es-MX" sz="1500" dirty="0"/>
              <a:t>2</a:t>
            </a:r>
            <a:r>
              <a:rPr lang="es-MX" sz="1500" b="1" dirty="0"/>
              <a:t>.- Sustantiva o dogmática</a:t>
            </a:r>
            <a:r>
              <a:rPr lang="es-MX" sz="1500" dirty="0"/>
              <a:t>; es aquella a través de la cual se establecen los derechos y deberes constitucionales y sus respectivas garantías; establece normas sobre nacionalidad, y ciudadanía.-</a:t>
            </a:r>
          </a:p>
          <a:p>
            <a:pPr marL="0" indent="0">
              <a:buNone/>
            </a:pPr>
            <a:r>
              <a:rPr lang="es-MX" sz="1500" dirty="0"/>
              <a:t>3.- </a:t>
            </a:r>
            <a:r>
              <a:rPr lang="es-MX" sz="1500" b="1" dirty="0"/>
              <a:t>Reguladora de su reforma</a:t>
            </a:r>
            <a:endParaRPr lang="es-MX" sz="1500" dirty="0"/>
          </a:p>
          <a:p>
            <a:pPr marL="0" indent="0">
              <a:buNone/>
            </a:pPr>
            <a:r>
              <a:rPr lang="es-MX" sz="1500" dirty="0"/>
              <a:t>4.- </a:t>
            </a:r>
            <a:r>
              <a:rPr lang="es-MX" sz="1500" b="1" dirty="0"/>
              <a:t>Supremacía constitucional: </a:t>
            </a:r>
            <a:r>
              <a:rPr lang="es-MX" sz="1500" dirty="0"/>
              <a:t>los órganos y mecanismos de la Constitución someten su acción ella, por ser la fuente de mayor jerarquía, a ella se subordinan todas las restantes Fuentes formales</a:t>
            </a:r>
          </a:p>
          <a:p>
            <a:pPr marL="0" indent="0" rtl="0">
              <a:buNone/>
            </a:pPr>
            <a:endParaRPr lang="es-ES" sz="15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3357" y="-75214"/>
            <a:ext cx="5161757" cy="693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026F71B-4892-4690-99B3-5AFC2B34B932}"/>
              </a:ext>
            </a:extLst>
          </p:cNvPr>
          <p:cNvSpPr txBox="1"/>
          <p:nvPr/>
        </p:nvSpPr>
        <p:spPr>
          <a:xfrm>
            <a:off x="10220769" y="6492874"/>
            <a:ext cx="339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/>
          </a:p>
        </p:txBody>
      </p:sp>
      <p:pic>
        <p:nvPicPr>
          <p:cNvPr id="15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68B15C87-14F5-7547-BB62-C3EDB475B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30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ción de imagen 4" descr="Cibercafé" title="Cibercafé">
            <a:extLst>
              <a:ext uri="{FF2B5EF4-FFF2-40B4-BE49-F238E27FC236}">
                <a16:creationId xmlns:a16="http://schemas.microsoft.com/office/drawing/2014/main" id="{A0280051-D7F1-4438-B815-F0FF4906D1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6"/>
          <a:stretch/>
        </p:blipFill>
        <p:spPr>
          <a:xfrm>
            <a:off x="0" y="0"/>
            <a:ext cx="5416550" cy="6857999"/>
          </a:xfrm>
          <a:noFill/>
        </p:spPr>
      </p:pic>
      <p:sp>
        <p:nvSpPr>
          <p:cNvPr id="11" name="Rectángulo 13">
            <a:extLst>
              <a:ext uri="{FF2B5EF4-FFF2-40B4-BE49-F238E27FC236}">
                <a16:creationId xmlns:a16="http://schemas.microsoft.com/office/drawing/2014/main" id="{D59D4F5E-0D68-46FB-B499-329ED58DA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9356"/>
            <a:ext cx="5416550" cy="6846932"/>
          </a:xfrm>
          <a:prstGeom prst="rect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A3F530F9-BDB1-49E4-9EFF-B9535CF65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7754" y="365125"/>
            <a:ext cx="6043246" cy="932047"/>
          </a:xfrm>
        </p:spPr>
        <p:txBody>
          <a:bodyPr rtlCol="0">
            <a:normAutofit fontScale="90000"/>
          </a:bodyPr>
          <a:lstStyle/>
          <a:p>
            <a:r>
              <a:rPr lang="es-MX" dirty="0"/>
              <a:t>CONSTITUCIÓN POLÍTICA DE LA REPÚBLICA (CPR):</a:t>
            </a:r>
            <a:endParaRPr lang="es-ES" dirty="0"/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256319DF-036A-473B-95D3-C5F6FF849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>
              <a:buNone/>
            </a:pPr>
            <a:r>
              <a:rPr lang="es-MX" dirty="0"/>
              <a:t>Es la norma fundamental del ordenamiento jurídico que se ocupa de organizar el Estado y la forma de gobierno y de fijar las atribuciones y límites del ejercicio de los poderes públicos, estableciendo además las garantías individuales.- La fuente constitucional es la fuente formal de mayor jerarquía por lo mismo las restantes Fuentes formales no pueden contradecirla.-</a:t>
            </a:r>
            <a:endParaRPr lang="es-ES" dirty="0"/>
          </a:p>
        </p:txBody>
      </p:sp>
      <p:pic>
        <p:nvPicPr>
          <p:cNvPr id="12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780DFE54-0A8F-D047-8E1B-4DED6A031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68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17E44B6-75FC-49C1-A22F-22FBEC7F1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744" y="1806766"/>
            <a:ext cx="5450580" cy="4662297"/>
          </a:xfrm>
        </p:spPr>
        <p:txBody>
          <a:bodyPr anchor="t">
            <a:normAutofit fontScale="70000" lnSpcReduction="20000"/>
          </a:bodyPr>
          <a:lstStyle/>
          <a:p>
            <a:pPr algn="l"/>
            <a:r>
              <a:rPr lang="es-CL" dirty="0"/>
              <a:t>1811 - CONGRESO NACIONAL</a:t>
            </a:r>
          </a:p>
          <a:p>
            <a:pPr algn="l"/>
            <a:r>
              <a:rPr lang="es-CL" dirty="0"/>
              <a:t>1812 - JOSE MIGUEL CARRERA</a:t>
            </a:r>
          </a:p>
          <a:p>
            <a:pPr algn="l"/>
            <a:r>
              <a:rPr lang="es-CL" dirty="0"/>
              <a:t>1814 - FRANCISCO DE LA LASTRA</a:t>
            </a:r>
          </a:p>
          <a:p>
            <a:pPr algn="l"/>
            <a:r>
              <a:rPr lang="es-CL" dirty="0"/>
              <a:t>1818 - BERNARDO OHIGGINS</a:t>
            </a:r>
          </a:p>
          <a:p>
            <a:pPr algn="l"/>
            <a:r>
              <a:rPr lang="es-CL" dirty="0"/>
              <a:t>1822 - BERNARDO OHIGGINS</a:t>
            </a:r>
          </a:p>
          <a:p>
            <a:pPr algn="l"/>
            <a:r>
              <a:rPr lang="es-CL" dirty="0"/>
              <a:t>1823 - RAMÓN FREIRE (MORALISTA)</a:t>
            </a:r>
          </a:p>
          <a:p>
            <a:pPr algn="l"/>
            <a:r>
              <a:rPr lang="es-CL" dirty="0"/>
              <a:t>1828 - FRANCISCO ANTONIO PINTO (LIBERAL)</a:t>
            </a:r>
          </a:p>
          <a:p>
            <a:pPr algn="l"/>
            <a:r>
              <a:rPr lang="es-CL" dirty="0"/>
              <a:t>1833 - JOSE JOAQUIN PRIETO (CONSERVADORA O PORTALIANA)</a:t>
            </a:r>
          </a:p>
          <a:p>
            <a:pPr algn="l"/>
            <a:r>
              <a:rPr lang="es-CL" dirty="0"/>
              <a:t>1925 - ARTURO ALESSANDRI PALMA</a:t>
            </a:r>
          </a:p>
          <a:p>
            <a:pPr algn="l"/>
            <a:r>
              <a:rPr lang="es-CL" dirty="0"/>
              <a:t>1980 – AUGUSTO PINOCHET UGARTE</a:t>
            </a:r>
          </a:p>
        </p:txBody>
      </p:sp>
      <p:pic>
        <p:nvPicPr>
          <p:cNvPr id="7" name="Marcador de posición de imagen 6" descr="Imagen de iPhone en el aire tomando una foto">
            <a:extLst>
              <a:ext uri="{FF2B5EF4-FFF2-40B4-BE49-F238E27FC236}">
                <a16:creationId xmlns:a16="http://schemas.microsoft.com/office/drawing/2014/main" id="{7BE52127-9518-4872-A0A9-09A7D087142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757613" cy="6858000"/>
          </a:xfr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D687D26E-D67A-4318-AAB1-DCEAA89EE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4714"/>
            <a:ext cx="3507581" cy="6882714"/>
          </a:xfrm>
          <a:prstGeom prst="parallelogram">
            <a:avLst/>
          </a:prstGeom>
          <a:gradFill flip="none" rotWithShape="1">
            <a:gsLst>
              <a:gs pos="0">
                <a:srgbClr val="01023B">
                  <a:alpha val="50000"/>
                </a:srgbClr>
              </a:gs>
              <a:gs pos="100000">
                <a:srgbClr val="E99757">
                  <a:alpha val="50000"/>
                </a:srgbClr>
              </a:gs>
              <a:gs pos="50000">
                <a:srgbClr val="A53F52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904342" cy="6882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Marcador de texto 1">
            <a:extLst>
              <a:ext uri="{FF2B5EF4-FFF2-40B4-BE49-F238E27FC236}">
                <a16:creationId xmlns:a16="http://schemas.microsoft.com/office/drawing/2014/main" id="{4569AEB4-6C92-0B44-A93D-AB9AF63B6505}"/>
              </a:ext>
            </a:extLst>
          </p:cNvPr>
          <p:cNvSpPr txBox="1">
            <a:spLocks/>
          </p:cNvSpPr>
          <p:nvPr/>
        </p:nvSpPr>
        <p:spPr>
          <a:xfrm>
            <a:off x="6081898" y="764201"/>
            <a:ext cx="5933872" cy="51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dirty="0"/>
              <a:t>CONSTITUCIONES POLÍTICAS</a:t>
            </a:r>
          </a:p>
        </p:txBody>
      </p:sp>
      <p:pic>
        <p:nvPicPr>
          <p:cNvPr id="11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D1E54542-53B2-394D-9B9D-14D8ABC1C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21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8000">
              <a:srgbClr val="904587">
                <a:lumMod val="73000"/>
              </a:srgbClr>
            </a:gs>
            <a:gs pos="100000">
              <a:srgbClr val="7030A0">
                <a:alpha val="90000"/>
                <a:lumMod val="47000"/>
              </a:srgbClr>
            </a:gs>
            <a:gs pos="52000">
              <a:srgbClr val="AF5A6E"/>
            </a:gs>
            <a:gs pos="4000">
              <a:schemeClr val="accent2">
                <a:lumMod val="66000"/>
                <a:lumOff val="34000"/>
              </a:schemeClr>
            </a:gs>
            <a:gs pos="20000">
              <a:schemeClr val="accent2">
                <a:lumMod val="60000"/>
                <a:alpha val="6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87" y="-125618"/>
            <a:ext cx="11002962" cy="1189038"/>
          </a:xfrm>
        </p:spPr>
        <p:txBody>
          <a:bodyPr rtlCol="0" anchor="ctr"/>
          <a:lstStyle/>
          <a:p>
            <a:pPr algn="ctr" rtl="0"/>
            <a:r>
              <a:rPr lang="es-ES" dirty="0">
                <a:solidFill>
                  <a:schemeClr val="bg1"/>
                </a:solidFill>
              </a:rPr>
              <a:t>CONSTITUCIÓN POLITICA DE 1980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C03A9260-71F1-402C-AF31-3810D9F86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891" y="1920325"/>
            <a:ext cx="5157787" cy="3684588"/>
          </a:xfrm>
        </p:spPr>
        <p:txBody>
          <a:bodyPr>
            <a:normAutofit lnSpcReduction="10000"/>
          </a:bodyPr>
          <a:lstStyle/>
          <a:p>
            <a:r>
              <a:rPr lang="es-MX" dirty="0"/>
              <a:t>Capítulo I. Bases de la institucionalidad.</a:t>
            </a:r>
          </a:p>
          <a:p>
            <a:r>
              <a:rPr lang="es-MX" dirty="0"/>
              <a:t>Capítulo II. Nacionalidad y ciudadanía.</a:t>
            </a:r>
          </a:p>
          <a:p>
            <a:r>
              <a:rPr lang="es-MX" dirty="0"/>
              <a:t>Capítulo III. De los derechos y deberes constitucionales.</a:t>
            </a:r>
          </a:p>
          <a:p>
            <a:r>
              <a:rPr lang="es-MX" dirty="0"/>
              <a:t>Capítulo IV. Gobierno.</a:t>
            </a:r>
          </a:p>
          <a:p>
            <a:r>
              <a:rPr lang="es-MX" dirty="0"/>
              <a:t>Presidente de la República.</a:t>
            </a:r>
          </a:p>
          <a:p>
            <a:r>
              <a:rPr lang="es-MX" dirty="0"/>
              <a:t>Ministros de Estado.</a:t>
            </a:r>
          </a:p>
          <a:p>
            <a:r>
              <a:rPr lang="es-MX" dirty="0"/>
              <a:t>Bases generales de la Administración del Estado.</a:t>
            </a:r>
          </a:p>
          <a:p>
            <a:r>
              <a:rPr lang="es-MX" dirty="0"/>
              <a:t>Estados de excepción constitucional.</a:t>
            </a:r>
          </a:p>
          <a:p>
            <a:endParaRPr lang="es-CL" dirty="0"/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F619C229-3861-46BB-889F-E4AD6786AE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570" y="1889284"/>
            <a:ext cx="5183188" cy="3601244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Capítulo V. Congreso Nacional.</a:t>
            </a:r>
          </a:p>
          <a:p>
            <a:r>
              <a:rPr lang="es-MX" dirty="0"/>
              <a:t>Atribuciones exclusivas de la Cámara de Diputados.</a:t>
            </a:r>
          </a:p>
          <a:p>
            <a:r>
              <a:rPr lang="es-MX" dirty="0"/>
              <a:t>Atribuciones exclusivas del Senado.</a:t>
            </a:r>
          </a:p>
          <a:p>
            <a:r>
              <a:rPr lang="es-MX" dirty="0"/>
              <a:t>Atribuciones exclusivas del Congreso.</a:t>
            </a:r>
          </a:p>
          <a:p>
            <a:r>
              <a:rPr lang="es-MX" dirty="0"/>
              <a:t>Funcionamiento del Congreso.</a:t>
            </a:r>
          </a:p>
          <a:p>
            <a:r>
              <a:rPr lang="es-MX" dirty="0"/>
              <a:t>Normas comunes para los diputados y senadores.</a:t>
            </a:r>
          </a:p>
          <a:p>
            <a:r>
              <a:rPr lang="es-MX" dirty="0"/>
              <a:t>Materias de ley.</a:t>
            </a:r>
          </a:p>
          <a:p>
            <a:r>
              <a:rPr lang="es-MX" dirty="0"/>
              <a:t>Formación de la ley.</a:t>
            </a:r>
          </a:p>
          <a:p>
            <a:endParaRPr lang="es-CL" dirty="0"/>
          </a:p>
        </p:txBody>
      </p:sp>
      <p:pic>
        <p:nvPicPr>
          <p:cNvPr id="8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E4EEEA27-B3CE-5E46-943B-DFE919FB4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16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68000">
              <a:srgbClr val="904587">
                <a:lumMod val="73000"/>
              </a:srgbClr>
            </a:gs>
            <a:gs pos="100000">
              <a:srgbClr val="7030A0">
                <a:alpha val="90000"/>
                <a:lumMod val="47000"/>
              </a:srgbClr>
            </a:gs>
            <a:gs pos="52000">
              <a:srgbClr val="AF5A6E"/>
            </a:gs>
            <a:gs pos="4000">
              <a:schemeClr val="accent2">
                <a:lumMod val="66000"/>
                <a:lumOff val="34000"/>
              </a:schemeClr>
            </a:gs>
            <a:gs pos="20000">
              <a:schemeClr val="accent2">
                <a:lumMod val="60000"/>
                <a:alpha val="6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87" y="-125618"/>
            <a:ext cx="11002962" cy="1189038"/>
          </a:xfrm>
        </p:spPr>
        <p:txBody>
          <a:bodyPr rtlCol="0" anchor="ctr"/>
          <a:lstStyle/>
          <a:p>
            <a:pPr algn="ctr" rtl="0"/>
            <a:r>
              <a:rPr lang="es-ES" dirty="0">
                <a:solidFill>
                  <a:schemeClr val="bg1"/>
                </a:solidFill>
              </a:rPr>
              <a:t>CONSTITUCIÓN POLITICA DE 1980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C03A9260-71F1-402C-AF31-3810D9F86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891" y="1920325"/>
            <a:ext cx="5157787" cy="3684588"/>
          </a:xfrm>
        </p:spPr>
        <p:txBody>
          <a:bodyPr>
            <a:normAutofit lnSpcReduction="10000"/>
          </a:bodyPr>
          <a:lstStyle/>
          <a:p>
            <a:r>
              <a:rPr lang="es-MX" dirty="0"/>
              <a:t>Capítulo VI. Poder Judicial.</a:t>
            </a:r>
          </a:p>
          <a:p>
            <a:r>
              <a:rPr lang="es-MX" dirty="0"/>
              <a:t>Capítulo VII. Ministerio Público.</a:t>
            </a:r>
          </a:p>
          <a:p>
            <a:r>
              <a:rPr lang="es-MX" dirty="0"/>
              <a:t>Capítulo VIII. Tribunal Constitucional.</a:t>
            </a:r>
          </a:p>
          <a:p>
            <a:r>
              <a:rPr lang="es-MX" dirty="0"/>
              <a:t>Capítulo IX. Servicio Electoral y justicia electoral.</a:t>
            </a:r>
          </a:p>
          <a:p>
            <a:r>
              <a:rPr lang="es-MX" dirty="0"/>
              <a:t>Capítulo X. Contraloría General de la República.</a:t>
            </a:r>
          </a:p>
          <a:p>
            <a:r>
              <a:rPr lang="es-MX" dirty="0"/>
              <a:t>Capítulo XI. Fuerzas Armadas, de Orden y Seguridad Pública.</a:t>
            </a:r>
          </a:p>
          <a:p>
            <a:r>
              <a:rPr lang="es-MX" dirty="0"/>
              <a:t>Capítulo XII. Consejo de Seguridad Nacional.</a:t>
            </a:r>
          </a:p>
          <a:p>
            <a:endParaRPr lang="es-CL" dirty="0"/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F619C229-3861-46BB-889F-E4AD6786AE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570" y="1889284"/>
            <a:ext cx="5183188" cy="3601244"/>
          </a:xfrm>
        </p:spPr>
        <p:txBody>
          <a:bodyPr>
            <a:normAutofit fontScale="85000" lnSpcReduction="20000"/>
          </a:bodyPr>
          <a:lstStyle/>
          <a:p>
            <a:r>
              <a:rPr lang="es-MX" dirty="0"/>
              <a:t>Capítulo XIII. Banco Central.</a:t>
            </a:r>
          </a:p>
          <a:p>
            <a:r>
              <a:rPr lang="es-MX" dirty="0"/>
              <a:t>Capítulo XIV. Gobierno y administración interior del Estado.</a:t>
            </a:r>
          </a:p>
          <a:p>
            <a:r>
              <a:rPr lang="es-MX" dirty="0"/>
              <a:t>Gobierno y administración regional.</a:t>
            </a:r>
          </a:p>
          <a:p>
            <a:r>
              <a:rPr lang="es-MX" dirty="0"/>
              <a:t>Gobierno y administración provincial.</a:t>
            </a:r>
          </a:p>
          <a:p>
            <a:r>
              <a:rPr lang="es-MX" dirty="0"/>
              <a:t>Administración comunal.</a:t>
            </a:r>
          </a:p>
          <a:p>
            <a:r>
              <a:rPr lang="es-MX" dirty="0"/>
              <a:t>Disposiciones generales.</a:t>
            </a:r>
          </a:p>
          <a:p>
            <a:r>
              <a:rPr lang="es-MX" dirty="0"/>
              <a:t>Disposiciones especiales.</a:t>
            </a:r>
          </a:p>
          <a:p>
            <a:r>
              <a:rPr lang="es-MX" dirty="0"/>
              <a:t>Capítulo XV. Reforma de la Constitución</a:t>
            </a:r>
          </a:p>
          <a:p>
            <a:r>
              <a:rPr lang="es-MX" dirty="0"/>
              <a:t>Disposiciones transitorias.</a:t>
            </a:r>
          </a:p>
        </p:txBody>
      </p:sp>
      <p:pic>
        <p:nvPicPr>
          <p:cNvPr id="8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E4EEEA27-B3CE-5E46-943B-DFE919FB4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72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17E44B6-75FC-49C1-A22F-22FBEC7F1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744" y="664368"/>
            <a:ext cx="5450580" cy="5804695"/>
          </a:xfrm>
        </p:spPr>
        <p:txBody>
          <a:bodyPr>
            <a:normAutofit fontScale="85000" lnSpcReduction="10000"/>
          </a:bodyPr>
          <a:lstStyle/>
          <a:p>
            <a:r>
              <a:rPr lang="es-MX" dirty="0"/>
              <a:t>MODIFICACIONES CONSTITUCIÓN DE 1980</a:t>
            </a:r>
          </a:p>
          <a:p>
            <a:endParaRPr lang="es-MX" dirty="0"/>
          </a:p>
          <a:p>
            <a:pPr algn="l"/>
            <a:r>
              <a:rPr lang="es-MX" dirty="0"/>
              <a:t>1)LAS REFORMAS MAS IMPORTANTES OCURRIERON EN 1989 (54 modificaciones)</a:t>
            </a:r>
          </a:p>
          <a:p>
            <a:pPr algn="l"/>
            <a:endParaRPr lang="es-MX" dirty="0"/>
          </a:p>
          <a:p>
            <a:pPr algn="l"/>
            <a:r>
              <a:rPr lang="es-MX" dirty="0"/>
              <a:t>2) En 2005 (56 </a:t>
            </a:r>
            <a:r>
              <a:rPr lang="es-MX" sz="2600" dirty="0"/>
              <a:t>modificaciones):entre otras se redujo en algunos aspectos el excesivo poder del presidente, se eliminaron senadores designados y se consagró la libertad política</a:t>
            </a:r>
            <a:r>
              <a:rPr lang="es-MX" dirty="0"/>
              <a:t>.</a:t>
            </a:r>
          </a:p>
          <a:p>
            <a:endParaRPr lang="es-CL" dirty="0"/>
          </a:p>
          <a:p>
            <a:r>
              <a:rPr lang="es-CL" dirty="0"/>
              <a:t>  </a:t>
            </a:r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sz="1500" dirty="0"/>
          </a:p>
        </p:txBody>
      </p:sp>
      <p:pic>
        <p:nvPicPr>
          <p:cNvPr id="6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F928BE51-431F-1A4B-A93B-CD34DC680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08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CFEA46-1102-48D7-A1D9-216E566E1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0743" y="2099274"/>
            <a:ext cx="5933872" cy="3827801"/>
          </a:xfrm>
        </p:spPr>
        <p:txBody>
          <a:bodyPr anchor="t">
            <a:normAutofit/>
          </a:bodyPr>
          <a:lstStyle/>
          <a:p>
            <a:r>
              <a:rPr lang="es-MX" sz="1800" dirty="0"/>
              <a:t>“Ante la grave crisis política y social del país, atendiendo la movilización de la ciudadanía y el llamado formulado por S.E. el Presidente Sebastián Piñera, los partidos abajo firmantes han acordado una salida institucional cuyo objetivo es buscar la paz y la justicia social a través de un procedimiento inobjetablemente democrático”</a:t>
            </a:r>
          </a:p>
        </p:txBody>
      </p:sp>
      <p:sp>
        <p:nvSpPr>
          <p:cNvPr id="7" name="Marcador de texto 1">
            <a:extLst>
              <a:ext uri="{FF2B5EF4-FFF2-40B4-BE49-F238E27FC236}">
                <a16:creationId xmlns:a16="http://schemas.microsoft.com/office/drawing/2014/main" id="{B6AF7FF1-E13F-674E-A089-44B6BAD5B761}"/>
              </a:ext>
            </a:extLst>
          </p:cNvPr>
          <p:cNvSpPr txBox="1">
            <a:spLocks/>
          </p:cNvSpPr>
          <p:nvPr/>
        </p:nvSpPr>
        <p:spPr>
          <a:xfrm>
            <a:off x="6081898" y="764201"/>
            <a:ext cx="5933872" cy="1075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000" dirty="0"/>
              <a:t>ACUERDO POR LA PAZ Y UNA NUEVA CONSTITUCION 15 DE NOVIEMBRE DE 2019</a:t>
            </a:r>
          </a:p>
        </p:txBody>
      </p:sp>
      <p:pic>
        <p:nvPicPr>
          <p:cNvPr id="6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126B11AE-F22E-EE40-9BD2-B8450813A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83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629CAAC-7EB7-4F1E-966F-F5827AF7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546618"/>
            <a:ext cx="5525639" cy="3748468"/>
          </a:xfrm>
        </p:spPr>
        <p:txBody>
          <a:bodyPr anchor="t">
            <a:normAutofit/>
          </a:bodyPr>
          <a:lstStyle/>
          <a:p>
            <a:pPr algn="l"/>
            <a:r>
              <a:rPr lang="es-MX" sz="1600" dirty="0"/>
              <a:t>¿QUÉ SE REQUIERE PARA CONCRETAR ESTE ACUERDO?</a:t>
            </a:r>
            <a:br>
              <a:rPr lang="es-MX" sz="1600" dirty="0"/>
            </a:br>
            <a:br>
              <a:rPr lang="es-MX" sz="1600" dirty="0"/>
            </a:br>
            <a:br>
              <a:rPr lang="es-MX" sz="1600" dirty="0"/>
            </a:br>
            <a:br>
              <a:rPr lang="es-MX" sz="1600" dirty="0"/>
            </a:br>
            <a:r>
              <a:rPr lang="es-MX" sz="1600" dirty="0"/>
              <a:t>Reforma Constitucional</a:t>
            </a:r>
            <a:br>
              <a:rPr lang="es-MX" sz="1600" dirty="0"/>
            </a:br>
            <a:br>
              <a:rPr lang="es-MX" sz="1600" dirty="0"/>
            </a:br>
            <a:r>
              <a:rPr lang="es-MX" sz="1600" dirty="0"/>
              <a:t>Comisión Técnica</a:t>
            </a:r>
            <a:br>
              <a:rPr lang="es-MX" sz="1600" dirty="0"/>
            </a:br>
            <a:br>
              <a:rPr lang="es-MX" sz="1600" dirty="0"/>
            </a:br>
            <a:r>
              <a:rPr lang="es-MX" sz="1600" dirty="0"/>
              <a:t>Demás aspectos para materializar el acuerdo</a:t>
            </a:r>
            <a:endParaRPr lang="es-CL" dirty="0"/>
          </a:p>
        </p:txBody>
      </p:sp>
      <p:pic>
        <p:nvPicPr>
          <p:cNvPr id="6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4ABCD5B0-296F-844E-89AB-1BF68C24F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247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5CFEA46-1102-48D7-A1D9-216E566E1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04689" y="1850833"/>
            <a:ext cx="5933872" cy="3552781"/>
          </a:xfrm>
        </p:spPr>
        <p:txBody>
          <a:bodyPr anchor="t">
            <a:normAutofit fontScale="92500" lnSpcReduction="10000"/>
          </a:bodyPr>
          <a:lstStyle/>
          <a:p>
            <a:endParaRPr lang="es-MX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MX" dirty="0"/>
              <a:t>PLEBISCITO DE ENTRADA(abril de 2020)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MX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MX" dirty="0"/>
              <a:t>ELECCIÓN DE DELEGADOS (octubre de 2020)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MX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MX" dirty="0"/>
              <a:t>PLEBISCITO DE SALIDA (60 días)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MX" dirty="0"/>
          </a:p>
          <a:p>
            <a:endParaRPr lang="es-CL" dirty="0"/>
          </a:p>
        </p:txBody>
      </p:sp>
      <p:sp>
        <p:nvSpPr>
          <p:cNvPr id="7" name="Marcador de texto 1">
            <a:extLst>
              <a:ext uri="{FF2B5EF4-FFF2-40B4-BE49-F238E27FC236}">
                <a16:creationId xmlns:a16="http://schemas.microsoft.com/office/drawing/2014/main" id="{B5553685-A0C0-FC44-A190-1A9A8DFF3D6B}"/>
              </a:ext>
            </a:extLst>
          </p:cNvPr>
          <p:cNvSpPr txBox="1">
            <a:spLocks/>
          </p:cNvSpPr>
          <p:nvPr/>
        </p:nvSpPr>
        <p:spPr>
          <a:xfrm>
            <a:off x="6081898" y="764201"/>
            <a:ext cx="5933872" cy="5117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b="1" dirty="0"/>
              <a:t>ITINERARIO CONSTITUYENTE </a:t>
            </a:r>
          </a:p>
        </p:txBody>
      </p:sp>
      <p:pic>
        <p:nvPicPr>
          <p:cNvPr id="8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D3AE85DA-5710-8D43-9282-E3AB92F5A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79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017E2F2-352D-4E3E-8669-1EC6032CD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1898" y="764201"/>
            <a:ext cx="5933872" cy="511706"/>
          </a:xfrm>
        </p:spPr>
        <p:txBody>
          <a:bodyPr>
            <a:normAutofit/>
          </a:bodyPr>
          <a:lstStyle/>
          <a:p>
            <a:r>
              <a:rPr lang="es-CL" dirty="0"/>
              <a:t>I-PLEBISCITO DE ENTRADA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7629CAAC-7EB7-4F1E-966F-F5827AF7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4995" y="1275907"/>
            <a:ext cx="5983566" cy="3762582"/>
          </a:xfrm>
        </p:spPr>
        <p:txBody>
          <a:bodyPr>
            <a:normAutofit fontScale="90000"/>
          </a:bodyPr>
          <a:lstStyle/>
          <a:p>
            <a:pPr algn="l"/>
            <a:br>
              <a:rPr lang="es-MX" sz="2200" dirty="0"/>
            </a:br>
            <a:r>
              <a:rPr lang="es-MX" sz="2200" dirty="0"/>
              <a:t>1) ¿Quiere usted una nueva Constitución?</a:t>
            </a:r>
            <a:br>
              <a:rPr lang="es-MX" sz="2200" dirty="0"/>
            </a:br>
            <a:r>
              <a:rPr lang="es-MX" sz="2200" dirty="0"/>
              <a:t>Apruebo</a:t>
            </a:r>
            <a:br>
              <a:rPr lang="es-MX" sz="2200" dirty="0"/>
            </a:br>
            <a:r>
              <a:rPr lang="es-MX" sz="2200" dirty="0"/>
              <a:t>Rechazo </a:t>
            </a:r>
            <a:br>
              <a:rPr lang="es-MX" sz="2200" dirty="0"/>
            </a:br>
            <a:br>
              <a:rPr lang="es-MX" sz="2200" dirty="0"/>
            </a:br>
            <a:r>
              <a:rPr lang="es-MX" sz="2200" dirty="0"/>
              <a:t>2) ¿Qué tipo de órgano debiera redactar la nueva Constitución? </a:t>
            </a:r>
            <a:br>
              <a:rPr lang="es-MX" sz="2200" dirty="0"/>
            </a:br>
            <a:r>
              <a:rPr lang="es-MX" sz="2200" dirty="0"/>
              <a:t>	- Convención Mixta Constitucional</a:t>
            </a:r>
            <a:br>
              <a:rPr lang="es-MX" sz="2200" dirty="0"/>
            </a:br>
            <a:r>
              <a:rPr lang="es-MX" sz="2200" dirty="0"/>
              <a:t>	- Convención Constitucional.</a:t>
            </a:r>
            <a:br>
              <a:rPr lang="es-MX" dirty="0"/>
            </a:br>
            <a:endParaRPr lang="es-CL" dirty="0"/>
          </a:p>
        </p:txBody>
      </p:sp>
      <p:pic>
        <p:nvPicPr>
          <p:cNvPr id="7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53B11F38-93F0-FB49-81F1-15F77827B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63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629CAAC-7EB7-4F1E-966F-F5827AF7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3634" y="776177"/>
            <a:ext cx="5958719" cy="5247626"/>
          </a:xfrm>
        </p:spPr>
        <p:txBody>
          <a:bodyPr anchor="t">
            <a:normAutofit fontScale="90000"/>
          </a:bodyPr>
          <a:lstStyle/>
          <a:p>
            <a:r>
              <a:rPr lang="es-CL" sz="2700" dirty="0"/>
              <a:t>CONVENCIÓN MIXTA CONSTITUCIONAL</a:t>
            </a:r>
            <a:br>
              <a:rPr lang="es-CL" sz="2400" dirty="0"/>
            </a:br>
            <a:br>
              <a:rPr lang="es-CL" sz="2400" dirty="0"/>
            </a:br>
            <a:r>
              <a:rPr lang="es-MX" sz="2200" b="0" dirty="0"/>
              <a:t>Será integrada en partes iguales por miembros electos para el efecto, y parlamentarias en ejercicio</a:t>
            </a:r>
            <a:r>
              <a:rPr lang="es-MX" sz="2200" dirty="0"/>
              <a:t>. </a:t>
            </a:r>
            <a:br>
              <a:rPr lang="es-MX" sz="2200" dirty="0"/>
            </a:br>
            <a:br>
              <a:rPr lang="es-MX" sz="2200" dirty="0"/>
            </a:br>
            <a:r>
              <a:rPr lang="es-MX" sz="2700" dirty="0"/>
              <a:t>CONVENCIÓN CONSTITUCIONAL </a:t>
            </a:r>
            <a:r>
              <a:rPr lang="es-MX" sz="2200" b="0" dirty="0"/>
              <a:t>(también conocida como Asamblea Constituyente).</a:t>
            </a:r>
            <a:br>
              <a:rPr lang="es-MX" sz="2200" b="0" dirty="0"/>
            </a:br>
            <a:br>
              <a:rPr lang="es-MX" sz="2200" b="0" dirty="0"/>
            </a:br>
            <a:r>
              <a:rPr lang="es-MX" sz="2200" b="0" dirty="0"/>
              <a:t>Sus integrantes serán electos íntegramente para este efecto de entre la ciudadanía. </a:t>
            </a:r>
            <a:br>
              <a:rPr lang="es-MX" sz="2200" b="0" dirty="0"/>
            </a:br>
            <a:br>
              <a:rPr lang="es-MX" sz="2200" dirty="0"/>
            </a:br>
            <a:endParaRPr lang="es-CL" dirty="0"/>
          </a:p>
        </p:txBody>
      </p:sp>
      <p:pic>
        <p:nvPicPr>
          <p:cNvPr id="7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8AF40FB7-BE40-644E-A25C-63CCC5602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63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629CAAC-7EB7-4F1E-966F-F5827AF7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6736" y="1934621"/>
            <a:ext cx="6309033" cy="4089181"/>
          </a:xfrm>
        </p:spPr>
        <p:txBody>
          <a:bodyPr anchor="t">
            <a:normAutofit/>
          </a:bodyPr>
          <a:lstStyle/>
          <a:p>
            <a:pPr algn="l"/>
            <a:r>
              <a:rPr lang="es-MX" sz="1200" dirty="0"/>
              <a:t>Es un órgano colegiado  conformado por un grupo de ciudadanos electos por sufragio popular para discutir y diseñar exclusivamente un  nuevo texto  y orden constitucional</a:t>
            </a:r>
            <a:br>
              <a:rPr lang="es-MX" sz="1200" dirty="0"/>
            </a:br>
            <a:br>
              <a:rPr lang="es-MX" sz="1200" dirty="0"/>
            </a:br>
            <a:r>
              <a:rPr lang="es-MX" sz="1200" dirty="0"/>
              <a:t>Único objeto: redactar una Nueva Constitución</a:t>
            </a:r>
            <a:br>
              <a:rPr lang="es-MX" sz="1200" dirty="0"/>
            </a:br>
            <a:br>
              <a:rPr lang="es-MX" sz="1200" dirty="0"/>
            </a:br>
            <a:r>
              <a:rPr lang="es-MX" sz="1200" dirty="0"/>
              <a:t>Demás órganos: la Convención no podrá afectar la competencia ni atribuciones de los demás poderes.</a:t>
            </a:r>
            <a:br>
              <a:rPr lang="es-MX" sz="1200" dirty="0"/>
            </a:br>
            <a:br>
              <a:rPr lang="es-MX" sz="1200" dirty="0"/>
            </a:br>
            <a:r>
              <a:rPr lang="es-MX" sz="1200" dirty="0"/>
              <a:t>Carácter excepcional: se disuelve al finalizar la tarea.</a:t>
            </a:r>
            <a:br>
              <a:rPr lang="es-MX" sz="1200" dirty="0"/>
            </a:br>
            <a:br>
              <a:rPr lang="es-MX" sz="1200" dirty="0"/>
            </a:br>
            <a:r>
              <a:rPr lang="es-MX" sz="1200" dirty="0"/>
              <a:t>Incompatibilidad: cargos públicos y de elección popular (inhabilidad posterior: un año)</a:t>
            </a:r>
            <a:br>
              <a:rPr lang="es-MX" sz="1200" dirty="0"/>
            </a:br>
            <a:br>
              <a:rPr lang="es-MX" sz="1200" dirty="0"/>
            </a:br>
            <a:r>
              <a:rPr lang="es-MX" sz="1200" dirty="0"/>
              <a:t>Quórum de Votación: dos tercios (2/3) de miembros en ejercicio.</a:t>
            </a:r>
            <a:br>
              <a:rPr lang="es-MX" sz="1200" dirty="0"/>
            </a:br>
            <a:br>
              <a:rPr lang="es-MX" sz="1200" dirty="0"/>
            </a:br>
            <a:r>
              <a:rPr lang="es-MX" sz="1200" dirty="0"/>
              <a:t>Hoja en Blanco: la Convención no trabaja sobre el texto de la Constitución del ’80.</a:t>
            </a:r>
            <a:br>
              <a:rPr lang="es-MX" sz="1200" dirty="0"/>
            </a:br>
            <a:br>
              <a:rPr lang="es-MX" sz="1200" dirty="0"/>
            </a:br>
            <a:r>
              <a:rPr lang="es-MX" sz="1200" dirty="0"/>
              <a:t>¿Y si no hay acuerdo sobre esa materia?: no quedará en la Constitución, y podrá regularse por ley</a:t>
            </a:r>
            <a:br>
              <a:rPr lang="es-MX" sz="1200" dirty="0"/>
            </a:br>
            <a:r>
              <a:rPr lang="es-MX" sz="1200" dirty="0"/>
              <a:t>Plazo de funcionamiento: 9 meses (+3)</a:t>
            </a:r>
            <a:endParaRPr lang="es-CL" sz="4800" dirty="0"/>
          </a:p>
        </p:txBody>
      </p:sp>
      <p:sp>
        <p:nvSpPr>
          <p:cNvPr id="7" name="Marcador de texto 1">
            <a:extLst>
              <a:ext uri="{FF2B5EF4-FFF2-40B4-BE49-F238E27FC236}">
                <a16:creationId xmlns:a16="http://schemas.microsoft.com/office/drawing/2014/main" id="{9472209C-2F5B-8045-A767-D55588D2F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1898" y="764200"/>
            <a:ext cx="5933872" cy="809625"/>
          </a:xfrm>
        </p:spPr>
        <p:txBody>
          <a:bodyPr>
            <a:normAutofit fontScale="70000" lnSpcReduction="20000"/>
          </a:bodyPr>
          <a:lstStyle/>
          <a:p>
            <a:r>
              <a:rPr lang="es-MX" dirty="0"/>
              <a:t>DEFINICIÓN Y FUNCIONAMIENTO DE LA CONVENCIÓN CONSTITUCIONAL (ASAMBLEA CONSTITUYENTE).</a:t>
            </a:r>
            <a:endParaRPr lang="es-ES_tradnl" dirty="0"/>
          </a:p>
        </p:txBody>
      </p:sp>
      <p:pic>
        <p:nvPicPr>
          <p:cNvPr id="6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0DA98925-A318-3040-82B9-5F0015198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95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629CAAC-7EB7-4F1E-966F-F5827AF7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0928" y="1675287"/>
            <a:ext cx="5933872" cy="4449977"/>
          </a:xfrm>
        </p:spPr>
        <p:txBody>
          <a:bodyPr anchor="t">
            <a:normAutofit/>
          </a:bodyPr>
          <a:lstStyle/>
          <a:p>
            <a:pPr algn="l"/>
            <a:r>
              <a:rPr lang="es-MX" sz="2200" dirty="0"/>
              <a:t>Mismo sistema electoral de los diputados </a:t>
            </a:r>
            <a:br>
              <a:rPr lang="es-MX" sz="2200" dirty="0"/>
            </a:br>
            <a:r>
              <a:rPr lang="es-MX" sz="2200" dirty="0"/>
              <a:t>Conjuntamente con las elecciones regionales y municipales</a:t>
            </a:r>
            <a:br>
              <a:rPr lang="es-MX" sz="2200" dirty="0"/>
            </a:br>
            <a:br>
              <a:rPr lang="es-MX" sz="2200" dirty="0"/>
            </a:br>
            <a:r>
              <a:rPr lang="es-MX" sz="2200" dirty="0"/>
              <a:t>¿Perfectible? SÍ</a:t>
            </a:r>
            <a:br>
              <a:rPr lang="es-MX" sz="2200" dirty="0"/>
            </a:br>
            <a:r>
              <a:rPr lang="es-MX" sz="2200" dirty="0"/>
              <a:t>Determinación del número</a:t>
            </a:r>
            <a:br>
              <a:rPr lang="es-MX" sz="2200" dirty="0"/>
            </a:br>
            <a:r>
              <a:rPr lang="es-MX" sz="2200" dirty="0"/>
              <a:t>Paridad de Género</a:t>
            </a:r>
            <a:br>
              <a:rPr lang="es-MX" sz="2200" dirty="0"/>
            </a:br>
            <a:r>
              <a:rPr lang="es-MX" sz="2200" dirty="0"/>
              <a:t>Cuota para pueblos originarios</a:t>
            </a:r>
            <a:br>
              <a:rPr lang="es-MX" sz="2200" dirty="0"/>
            </a:br>
            <a:r>
              <a:rPr lang="es-MX" sz="2200" dirty="0"/>
              <a:t>Candidaturas independientes</a:t>
            </a:r>
            <a:endParaRPr lang="es-CL" dirty="0"/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7423D3DD-89D5-734B-B297-BA3CDE5DE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1898" y="764200"/>
            <a:ext cx="5933872" cy="809625"/>
          </a:xfrm>
        </p:spPr>
        <p:txBody>
          <a:bodyPr>
            <a:normAutofit lnSpcReduction="10000"/>
          </a:bodyPr>
          <a:lstStyle/>
          <a:p>
            <a:r>
              <a:rPr lang="es-CL" dirty="0"/>
              <a:t>II-</a:t>
            </a:r>
            <a:r>
              <a:rPr lang="es-MX" dirty="0"/>
              <a:t>ELECCIÓN DE DELEGADOS (OCTUBRE 2020)</a:t>
            </a:r>
            <a:endParaRPr lang="es-CL" dirty="0"/>
          </a:p>
        </p:txBody>
      </p:sp>
      <p:pic>
        <p:nvPicPr>
          <p:cNvPr id="7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3E96B80F-4327-AC4A-87CA-3234A3842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52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629CAAC-7EB7-4F1E-966F-F5827AF72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719" y="1573825"/>
            <a:ext cx="5831275" cy="4641011"/>
          </a:xfrm>
        </p:spPr>
        <p:txBody>
          <a:bodyPr anchor="t">
            <a:normAutofit/>
          </a:bodyPr>
          <a:lstStyle/>
          <a:p>
            <a:pPr algn="l"/>
            <a:r>
              <a:rPr lang="es-MX" sz="2000" dirty="0"/>
              <a:t>Importante: El proyecto que elabora la Convención NO SERÁ OBJETO DE CONTROL</a:t>
            </a:r>
            <a:br>
              <a:rPr lang="es-MX" sz="2000" dirty="0"/>
            </a:br>
            <a:br>
              <a:rPr lang="es-MX" sz="2000" dirty="0"/>
            </a:br>
            <a:r>
              <a:rPr lang="es-MX" sz="2000" dirty="0"/>
              <a:t>Solo será sometido a un Plebiscito Ratificatorio</a:t>
            </a:r>
            <a:br>
              <a:rPr lang="es-MX" sz="2000" dirty="0"/>
            </a:br>
            <a:r>
              <a:rPr lang="es-MX" sz="2000" dirty="0"/>
              <a:t>Apruebo o rechazo</a:t>
            </a:r>
            <a:br>
              <a:rPr lang="es-MX" sz="2000" dirty="0"/>
            </a:br>
            <a:br>
              <a:rPr lang="es-MX" sz="2000" dirty="0"/>
            </a:br>
            <a:br>
              <a:rPr lang="es-MX" sz="2000" dirty="0"/>
            </a:br>
            <a:r>
              <a:rPr lang="es-MX" sz="2000" dirty="0"/>
              <a:t>Voto Obligatorio</a:t>
            </a:r>
            <a:endParaRPr lang="es-CL" dirty="0"/>
          </a:p>
        </p:txBody>
      </p:sp>
      <p:sp>
        <p:nvSpPr>
          <p:cNvPr id="6" name="Marcador de texto 1">
            <a:extLst>
              <a:ext uri="{FF2B5EF4-FFF2-40B4-BE49-F238E27FC236}">
                <a16:creationId xmlns:a16="http://schemas.microsoft.com/office/drawing/2014/main" id="{51EEDA3C-15A7-8146-8D9C-93A8223D8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1898" y="764200"/>
            <a:ext cx="5933872" cy="809625"/>
          </a:xfrm>
        </p:spPr>
        <p:txBody>
          <a:bodyPr>
            <a:normAutofit lnSpcReduction="10000"/>
          </a:bodyPr>
          <a:lstStyle/>
          <a:p>
            <a:r>
              <a:rPr lang="es-MX" dirty="0"/>
              <a:t>III-PLEBISCITO DE CIERRE 60 DÍAS DESPUÉS</a:t>
            </a:r>
            <a:endParaRPr lang="es-CL" dirty="0"/>
          </a:p>
        </p:txBody>
      </p:sp>
      <p:pic>
        <p:nvPicPr>
          <p:cNvPr id="7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8D8E1714-6F78-C948-8507-3701FFA0B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71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ción de imagen 3" descr="Marcador de posición de imagen">
            <a:extLst>
              <a:ext uri="{FF2B5EF4-FFF2-40B4-BE49-F238E27FC236}">
                <a16:creationId xmlns:a16="http://schemas.microsoft.com/office/drawing/2014/main" id="{4D593114-653B-4F83-A72F-17932C0805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79F9DAD-F6B0-4ECC-8632-4B5E05098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61600"/>
          </a:xfrm>
          <a:prstGeom prst="rect">
            <a:avLst/>
          </a:prstGeom>
          <a:gradFill>
            <a:gsLst>
              <a:gs pos="0">
                <a:srgbClr val="01023B">
                  <a:alpha val="70000"/>
                </a:srgbClr>
              </a:gs>
              <a:gs pos="100000">
                <a:srgbClr val="E99757">
                  <a:lumMod val="97000"/>
                  <a:lumOff val="3000"/>
                  <a:alpha val="70000"/>
                </a:srgbClr>
              </a:gs>
              <a:gs pos="50000">
                <a:srgbClr val="A53F52">
                  <a:alpha val="70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4F7706BE-EF2E-459C-8778-01DDD354C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65" y="901880"/>
            <a:ext cx="10787270" cy="830649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>
                <a:solidFill>
                  <a:schemeClr val="bg1"/>
                </a:solidFill>
              </a:rPr>
              <a:t>GRACIAS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B7DC9FB-F6DF-4841-83A9-A37336FEB076}"/>
              </a:ext>
            </a:extLst>
          </p:cNvPr>
          <p:cNvSpPr/>
          <p:nvPr/>
        </p:nvSpPr>
        <p:spPr>
          <a:xfrm>
            <a:off x="3425045" y="1802073"/>
            <a:ext cx="534190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s-ES" spc="600" dirty="0">
                <a:solidFill>
                  <a:schemeClr val="bg1"/>
                </a:solidFill>
                <a:latin typeface="+mj-lt"/>
              </a:rPr>
              <a:t>WWW.ABOGADOS-VALPARAISO.CL</a:t>
            </a:r>
          </a:p>
        </p:txBody>
      </p:sp>
      <p:pic>
        <p:nvPicPr>
          <p:cNvPr id="11" name="Gráfico 10" descr="Usuario" title="Icono: nombre del moderador">
            <a:extLst>
              <a:ext uri="{FF2B5EF4-FFF2-40B4-BE49-F238E27FC236}">
                <a16:creationId xmlns:a16="http://schemas.microsoft.com/office/drawing/2014/main" id="{CB7DE048-B12A-41D3-B89F-B56544FA94F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36414" y="3098320"/>
            <a:ext cx="558449" cy="558449"/>
          </a:xfrm>
          <a:prstGeom prst="rect">
            <a:avLst/>
          </a:prstGeom>
        </p:spPr>
      </p:pic>
      <p:sp>
        <p:nvSpPr>
          <p:cNvPr id="14" name="Subtítulo 2">
            <a:extLst>
              <a:ext uri="{FF2B5EF4-FFF2-40B4-BE49-F238E27FC236}">
                <a16:creationId xmlns:a16="http://schemas.microsoft.com/office/drawing/2014/main" id="{A62C97B6-F2B5-4806-AB83-0CC32DF096AE}"/>
              </a:ext>
            </a:extLst>
          </p:cNvPr>
          <p:cNvSpPr txBox="1">
            <a:spLocks/>
          </p:cNvSpPr>
          <p:nvPr/>
        </p:nvSpPr>
        <p:spPr>
          <a:xfrm>
            <a:off x="4131258" y="3098321"/>
            <a:ext cx="3345046" cy="5584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buClr>
                <a:srgbClr val="00B0F0"/>
              </a:buClr>
            </a:pPr>
            <a:endParaRPr kumimoji="0" lang="es-ES" sz="1800" u="none" strike="noStrike" kern="1200" cap="none" spc="300" normalizeH="0" baseline="0" noProof="0" dirty="0">
              <a:ln>
                <a:noFill/>
              </a:ln>
              <a:effectLst/>
              <a:uLnTx/>
              <a:uFillTx/>
              <a:latin typeface="+mj-lt"/>
              <a:cs typeface="Gill Sans" panose="020B0502020104020203" pitchFamily="34" charset="-79"/>
            </a:endParaRPr>
          </a:p>
        </p:txBody>
      </p:sp>
      <p:pic>
        <p:nvPicPr>
          <p:cNvPr id="13" name="Gráfico 12" descr="Smartphone" title="Icono: número de teléfono del moderador">
            <a:extLst>
              <a:ext uri="{FF2B5EF4-FFF2-40B4-BE49-F238E27FC236}">
                <a16:creationId xmlns:a16="http://schemas.microsoft.com/office/drawing/2014/main" id="{D46F90A0-A362-4144-AB92-33B00391B40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6414" y="4105607"/>
            <a:ext cx="558449" cy="558449"/>
          </a:xfrm>
          <a:prstGeom prst="rect">
            <a:avLst/>
          </a:prstGeom>
        </p:spPr>
      </p:pic>
      <p:sp>
        <p:nvSpPr>
          <p:cNvPr id="15" name="Marcador de texto 17">
            <a:extLst>
              <a:ext uri="{FF2B5EF4-FFF2-40B4-BE49-F238E27FC236}">
                <a16:creationId xmlns:a16="http://schemas.microsoft.com/office/drawing/2014/main" id="{D6C1F9A6-DF05-40A3-A22A-A5F42139BD96}"/>
              </a:ext>
            </a:extLst>
          </p:cNvPr>
          <p:cNvSpPr txBox="1">
            <a:spLocks/>
          </p:cNvSpPr>
          <p:nvPr/>
        </p:nvSpPr>
        <p:spPr>
          <a:xfrm>
            <a:off x="4131264" y="4043605"/>
            <a:ext cx="3144655" cy="5174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buClr>
                <a:srgbClr val="00B0F0"/>
              </a:buClr>
            </a:pPr>
            <a:endParaRPr kumimoji="0" lang="es-ES" sz="1800" u="none" strike="noStrike" kern="1200" cap="none" spc="300" normalizeH="0" baseline="0" noProof="0" dirty="0">
              <a:ln>
                <a:noFill/>
              </a:ln>
              <a:effectLst/>
              <a:uLnTx/>
              <a:uFillTx/>
              <a:latin typeface="+mj-lt"/>
              <a:cs typeface="Gill Sans Light" panose="020B0302020104020203" pitchFamily="34" charset="-79"/>
            </a:endParaRPr>
          </a:p>
        </p:txBody>
      </p:sp>
      <p:pic>
        <p:nvPicPr>
          <p:cNvPr id="12" name="Gráfico 11" descr="Sobre" title="Icono del correo electrónico del moderador">
            <a:extLst>
              <a:ext uri="{FF2B5EF4-FFF2-40B4-BE49-F238E27FC236}">
                <a16:creationId xmlns:a16="http://schemas.microsoft.com/office/drawing/2014/main" id="{DA1E1FC6-9F80-4CAF-ACF2-AB062937A45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36414" y="5069506"/>
            <a:ext cx="558449" cy="558449"/>
          </a:xfrm>
          <a:prstGeom prst="rect">
            <a:avLst/>
          </a:prstGeom>
        </p:spPr>
      </p:pic>
      <p:sp>
        <p:nvSpPr>
          <p:cNvPr id="16" name="Marcador de texto 18">
            <a:extLst>
              <a:ext uri="{FF2B5EF4-FFF2-40B4-BE49-F238E27FC236}">
                <a16:creationId xmlns:a16="http://schemas.microsoft.com/office/drawing/2014/main" id="{E0127FD3-DBF1-49D0-8E40-2DB72E1AEC7C}"/>
              </a:ext>
            </a:extLst>
          </p:cNvPr>
          <p:cNvSpPr txBox="1">
            <a:spLocks/>
          </p:cNvSpPr>
          <p:nvPr/>
        </p:nvSpPr>
        <p:spPr>
          <a:xfrm>
            <a:off x="4131264" y="5069506"/>
            <a:ext cx="3345040" cy="3551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s-ES" sz="1800" u="none" strike="noStrike" kern="1200" cap="none" spc="300" normalizeH="0" noProof="0" dirty="0">
              <a:ln>
                <a:noFill/>
              </a:ln>
              <a:effectLst/>
              <a:uLnTx/>
              <a:uFillTx/>
              <a:latin typeface="+mj-lt"/>
              <a:cs typeface="Gill Sans Light" panose="020B0302020104020203" pitchFamily="34" charset="-79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AEFBF7-274E-D34B-A640-33003475BF7D}"/>
              </a:ext>
            </a:extLst>
          </p:cNvPr>
          <p:cNvSpPr txBox="1"/>
          <p:nvPr/>
        </p:nvSpPr>
        <p:spPr>
          <a:xfrm>
            <a:off x="4261055" y="3098320"/>
            <a:ext cx="450589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</a:rPr>
              <a:t>Colegio de Abogados de Valparaíso</a:t>
            </a:r>
          </a:p>
          <a:p>
            <a:endParaRPr lang="es-ES_tradnl" sz="2400" dirty="0">
              <a:solidFill>
                <a:schemeClr val="bg1"/>
              </a:solidFill>
            </a:endParaRPr>
          </a:p>
          <a:p>
            <a:endParaRPr lang="es-ES_tradnl" sz="2400" dirty="0">
              <a:solidFill>
                <a:schemeClr val="bg1"/>
              </a:solidFill>
            </a:endParaRPr>
          </a:p>
          <a:p>
            <a:r>
              <a:rPr lang="es-ES_tradnl" sz="2400" dirty="0">
                <a:solidFill>
                  <a:schemeClr val="bg1"/>
                </a:solidFill>
              </a:rPr>
              <a:t>+56 32 221 2962</a:t>
            </a:r>
          </a:p>
          <a:p>
            <a:endParaRPr lang="es-ES_tradnl" sz="3600" dirty="0">
              <a:solidFill>
                <a:schemeClr val="bg1"/>
              </a:solidFill>
            </a:endParaRPr>
          </a:p>
          <a:p>
            <a:r>
              <a:rPr lang="es-ES_tradnl" sz="2400" dirty="0" err="1">
                <a:solidFill>
                  <a:schemeClr val="bg1"/>
                </a:solidFill>
              </a:rPr>
              <a:t>contacto@abogados-valparaiso.cl</a:t>
            </a:r>
            <a:endParaRPr lang="es-ES_tradnl" dirty="0">
              <a:solidFill>
                <a:schemeClr val="bg1"/>
              </a:solidFill>
            </a:endParaRPr>
          </a:p>
        </p:txBody>
      </p:sp>
      <p:pic>
        <p:nvPicPr>
          <p:cNvPr id="17" name="Picture 4" descr="Resultado de imagen para colegio de abogados de valparaiso&quot;">
            <a:extLst>
              <a:ext uri="{FF2B5EF4-FFF2-40B4-BE49-F238E27FC236}">
                <a16:creationId xmlns:a16="http://schemas.microsoft.com/office/drawing/2014/main" id="{3B52E8C2-06A2-4845-8DFB-00CE21672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3820" y="6023802"/>
            <a:ext cx="2867025" cy="80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236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958</Words>
  <Application>Microsoft Macintosh PowerPoint</Application>
  <PresentationFormat>Panorámica</PresentationFormat>
  <Paragraphs>114</Paragraphs>
  <Slides>18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Gill Sans</vt:lpstr>
      <vt:lpstr>Office Theme</vt:lpstr>
      <vt:lpstr>COMPRENDIENDO LA CONSTITUCIÓN</vt:lpstr>
      <vt:lpstr>CONCEPTOS</vt:lpstr>
      <vt:lpstr>FUENTES  FORMALES DEL DERECHO.</vt:lpstr>
      <vt:lpstr>FUNCIONES DE LA CONSTITUCIÓN POLÍTICA:</vt:lpstr>
      <vt:lpstr>CONSTITUCIÓN POLÍTICA DE LA REPÚBLICA (CPR):</vt:lpstr>
      <vt:lpstr>Presentación de PowerPoint</vt:lpstr>
      <vt:lpstr>CONSTITUCIÓN POLITICA DE 1980</vt:lpstr>
      <vt:lpstr>CONSTITUCIÓN POLITICA DE 1980</vt:lpstr>
      <vt:lpstr>Presentación de PowerPoint</vt:lpstr>
      <vt:lpstr>Presentación de PowerPoint</vt:lpstr>
      <vt:lpstr>¿QUÉ SE REQUIERE PARA CONCRETAR ESTE ACUERDO?    Reforma Constitucional  Comisión Técnica  Demás aspectos para materializar el acuerdo</vt:lpstr>
      <vt:lpstr>Presentación de PowerPoint</vt:lpstr>
      <vt:lpstr> 1) ¿Quiere usted una nueva Constitución? Apruebo Rechazo   2) ¿Qué tipo de órgano debiera redactar la nueva Constitución?   - Convención Mixta Constitucional  - Convención Constitucional. </vt:lpstr>
      <vt:lpstr>CONVENCIÓN MIXTA CONSTITUCIONAL  Será integrada en partes iguales por miembros electos para el efecto, y parlamentarias en ejercicio.   CONVENCIÓN CONSTITUCIONAL (también conocida como Asamblea Constituyente).  Sus integrantes serán electos íntegramente para este efecto de entre la ciudadanía.   </vt:lpstr>
      <vt:lpstr>Es un órgano colegiado  conformado por un grupo de ciudadanos electos por sufragio popular para discutir y diseñar exclusivamente un  nuevo texto  y orden constitucional  Único objeto: redactar una Nueva Constitución  Demás órganos: la Convención no podrá afectar la competencia ni atribuciones de los demás poderes.  Carácter excepcional: se disuelve al finalizar la tarea.  Incompatibilidad: cargos públicos y de elección popular (inhabilidad posterior: un año)  Quórum de Votación: dos tercios (2/3) de miembros en ejercicio.  Hoja en Blanco: la Convención no trabaja sobre el texto de la Constitución del ’80.  ¿Y si no hay acuerdo sobre esa materia?: no quedará en la Constitución, y podrá regularse por ley Plazo de funcionamiento: 9 meses (+3)</vt:lpstr>
      <vt:lpstr>Mismo sistema electoral de los diputados  Conjuntamente con las elecciones regionales y municipales  ¿Perfectible? SÍ Determinación del número Paridad de Género Cuota para pueblos originarios Candidaturas independientes</vt:lpstr>
      <vt:lpstr>Importante: El proyecto que elabora la Convención NO SERÁ OBJETO DE CONTROL  Solo será sometido a un Plebiscito Ratificatorio Apruebo o rechazo   Voto Obligatorio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COMPRENDIENDO LA CONSTITUCIÓN</dc:title>
  <dc:creator>PERAT GOTTLIEB, GABRIEL A.</dc:creator>
  <cp:lastModifiedBy>Microsoft Office User</cp:lastModifiedBy>
  <cp:revision>11</cp:revision>
  <cp:lastPrinted>2019-12-11T14:44:38Z</cp:lastPrinted>
  <dcterms:created xsi:type="dcterms:W3CDTF">2019-12-10T15:17:55Z</dcterms:created>
  <dcterms:modified xsi:type="dcterms:W3CDTF">2020-01-07T20:23:45Z</dcterms:modified>
</cp:coreProperties>
</file>